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9" r:id="rId5"/>
    <p:sldId id="260" r:id="rId6"/>
    <p:sldId id="261" r:id="rId7"/>
    <p:sldId id="262" r:id="rId8"/>
    <p:sldId id="264" r:id="rId9"/>
    <p:sldId id="275" r:id="rId10"/>
    <p:sldId id="263" r:id="rId11"/>
    <p:sldId id="272" r:id="rId12"/>
    <p:sldId id="258" r:id="rId13"/>
    <p:sldId id="265" r:id="rId14"/>
    <p:sldId id="266" r:id="rId15"/>
    <p:sldId id="269" r:id="rId16"/>
    <p:sldId id="268" r:id="rId17"/>
    <p:sldId id="274"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1560" y="-1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DC1417-9118-4518-8086-2FB77CBD9AED}" type="doc">
      <dgm:prSet loTypeId="urn:microsoft.com/office/officeart/2005/8/layout/pyramid1" loCatId="pyramid" qsTypeId="urn:microsoft.com/office/officeart/2005/8/quickstyle/simple1" qsCatId="simple" csTypeId="urn:microsoft.com/office/officeart/2005/8/colors/accent1_2" csCatId="accent1" phldr="1"/>
      <dgm:spPr/>
    </dgm:pt>
    <dgm:pt modelId="{6C3380C5-43F5-4243-B89B-692CFA42CA09}">
      <dgm:prSet phldrT="[Text]"/>
      <dgm:spPr/>
      <dgm:t>
        <a:bodyPr/>
        <a:lstStyle/>
        <a:p>
          <a:r>
            <a:rPr lang="fr-FR" b="1" dirty="0" smtClean="0"/>
            <a:t>Délai de départ</a:t>
          </a:r>
        </a:p>
      </dgm:t>
    </dgm:pt>
    <dgm:pt modelId="{E4D93FA8-FF92-4B5A-BAE4-1EC938A5F162}" type="parTrans" cxnId="{560155A6-3D2B-42F5-829C-CB97188D4EB2}">
      <dgm:prSet/>
      <dgm:spPr/>
      <dgm:t>
        <a:bodyPr/>
        <a:lstStyle/>
        <a:p>
          <a:endParaRPr lang="fr-FR"/>
        </a:p>
      </dgm:t>
    </dgm:pt>
    <dgm:pt modelId="{01799BBA-F41E-454C-BB23-F57A439FFAF6}" type="sibTrans" cxnId="{560155A6-3D2B-42F5-829C-CB97188D4EB2}">
      <dgm:prSet/>
      <dgm:spPr/>
      <dgm:t>
        <a:bodyPr/>
        <a:lstStyle/>
        <a:p>
          <a:endParaRPr lang="fr-FR"/>
        </a:p>
      </dgm:t>
    </dgm:pt>
    <dgm:pt modelId="{7FD6F7A2-75C0-4B45-A8DB-0AB124E9C470}">
      <dgm:prSet phldrT="[Text]"/>
      <dgm:spPr/>
      <dgm:t>
        <a:bodyPr/>
        <a:lstStyle/>
        <a:p>
          <a:r>
            <a:rPr lang="fr-FR" b="1" dirty="0" smtClean="0"/>
            <a:t>OQTF</a:t>
          </a:r>
          <a:endParaRPr lang="fr-FR" b="1" dirty="0"/>
        </a:p>
      </dgm:t>
    </dgm:pt>
    <dgm:pt modelId="{B60A0409-CC61-4DD7-B9DC-4B433EED1D47}" type="parTrans" cxnId="{70BDAEA6-CDDC-4FF7-95A7-27AA931C6B0D}">
      <dgm:prSet/>
      <dgm:spPr/>
      <dgm:t>
        <a:bodyPr/>
        <a:lstStyle/>
        <a:p>
          <a:endParaRPr lang="fr-FR"/>
        </a:p>
      </dgm:t>
    </dgm:pt>
    <dgm:pt modelId="{46BF9968-4974-465B-85B5-F1E8BA66D506}" type="sibTrans" cxnId="{70BDAEA6-CDDC-4FF7-95A7-27AA931C6B0D}">
      <dgm:prSet/>
      <dgm:spPr/>
      <dgm:t>
        <a:bodyPr/>
        <a:lstStyle/>
        <a:p>
          <a:endParaRPr lang="fr-FR"/>
        </a:p>
      </dgm:t>
    </dgm:pt>
    <dgm:pt modelId="{49154D9F-5D56-4018-9E14-AA33257BF57C}">
      <dgm:prSet phldrT="[Text]"/>
      <dgm:spPr/>
      <dgm:t>
        <a:bodyPr/>
        <a:lstStyle/>
        <a:p>
          <a:r>
            <a:rPr lang="fr-FR" b="1" dirty="0" smtClean="0"/>
            <a:t>(Arrêté portant refus de séjour)</a:t>
          </a:r>
          <a:endParaRPr lang="fr-FR" b="1" dirty="0"/>
        </a:p>
      </dgm:t>
    </dgm:pt>
    <dgm:pt modelId="{4311766B-552B-45FD-AFB8-B5EF9E79083E}" type="parTrans" cxnId="{97C7002D-1913-45F4-BCE8-85C8D2F71BBB}">
      <dgm:prSet/>
      <dgm:spPr/>
      <dgm:t>
        <a:bodyPr/>
        <a:lstStyle/>
        <a:p>
          <a:endParaRPr lang="fr-FR"/>
        </a:p>
      </dgm:t>
    </dgm:pt>
    <dgm:pt modelId="{9C886F23-5B10-45F8-B2A4-3D0BF89BCCAA}" type="sibTrans" cxnId="{97C7002D-1913-45F4-BCE8-85C8D2F71BBB}">
      <dgm:prSet/>
      <dgm:spPr/>
      <dgm:t>
        <a:bodyPr/>
        <a:lstStyle/>
        <a:p>
          <a:endParaRPr lang="fr-FR"/>
        </a:p>
      </dgm:t>
    </dgm:pt>
    <dgm:pt modelId="{6E0F37D9-D323-42D8-A370-0B23B3B0CB2A}">
      <dgm:prSet phldrT="[Text]"/>
      <dgm:spPr/>
      <dgm:t>
        <a:bodyPr/>
        <a:lstStyle/>
        <a:p>
          <a:pPr>
            <a:lnSpc>
              <a:spcPct val="100000"/>
            </a:lnSpc>
          </a:pPr>
          <a:endParaRPr lang="fr-FR" b="1" dirty="0" smtClean="0"/>
        </a:p>
        <a:p>
          <a:pPr>
            <a:lnSpc>
              <a:spcPct val="100000"/>
            </a:lnSpc>
          </a:pPr>
          <a:r>
            <a:rPr lang="fr-FR" b="1" dirty="0" smtClean="0"/>
            <a:t>PRA </a:t>
          </a:r>
        </a:p>
        <a:p>
          <a:pPr>
            <a:lnSpc>
              <a:spcPct val="100000"/>
            </a:lnSpc>
          </a:pPr>
          <a:r>
            <a:rPr lang="fr-FR" b="1" dirty="0" smtClean="0"/>
            <a:t>ou </a:t>
          </a:r>
        </a:p>
        <a:p>
          <a:pPr>
            <a:lnSpc>
              <a:spcPct val="100000"/>
            </a:lnSpc>
          </a:pPr>
          <a:r>
            <a:rPr lang="fr-FR" b="1" dirty="0" smtClean="0"/>
            <a:t>Assignation</a:t>
          </a:r>
          <a:endParaRPr lang="fr-FR" b="1" dirty="0"/>
        </a:p>
      </dgm:t>
    </dgm:pt>
    <dgm:pt modelId="{4720F951-6BED-426F-BB48-03B157BC75D5}" type="parTrans" cxnId="{2385042E-F5F3-487F-8996-6E7D1FD9837F}">
      <dgm:prSet/>
      <dgm:spPr/>
      <dgm:t>
        <a:bodyPr/>
        <a:lstStyle/>
        <a:p>
          <a:endParaRPr lang="fr-FR"/>
        </a:p>
      </dgm:t>
    </dgm:pt>
    <dgm:pt modelId="{170809B2-5679-4EC8-A67C-3FD518CA0A64}" type="sibTrans" cxnId="{2385042E-F5F3-487F-8996-6E7D1FD9837F}">
      <dgm:prSet/>
      <dgm:spPr/>
      <dgm:t>
        <a:bodyPr/>
        <a:lstStyle/>
        <a:p>
          <a:endParaRPr lang="fr-FR"/>
        </a:p>
      </dgm:t>
    </dgm:pt>
    <dgm:pt modelId="{B981304B-15A8-443D-9315-62C8BDCB9A50}" type="pres">
      <dgm:prSet presAssocID="{52DC1417-9118-4518-8086-2FB77CBD9AED}" presName="Name0" presStyleCnt="0">
        <dgm:presLayoutVars>
          <dgm:dir/>
          <dgm:animLvl val="lvl"/>
          <dgm:resizeHandles val="exact"/>
        </dgm:presLayoutVars>
      </dgm:prSet>
      <dgm:spPr/>
    </dgm:pt>
    <dgm:pt modelId="{3AE59F8C-65C1-4F98-9D89-AF4D604919AD}" type="pres">
      <dgm:prSet presAssocID="{6E0F37D9-D323-42D8-A370-0B23B3B0CB2A}" presName="Name8" presStyleCnt="0"/>
      <dgm:spPr/>
    </dgm:pt>
    <dgm:pt modelId="{68BE3E53-8419-401B-BED9-5C3B6C7D7668}" type="pres">
      <dgm:prSet presAssocID="{6E0F37D9-D323-42D8-A370-0B23B3B0CB2A}" presName="level" presStyleLbl="node1" presStyleIdx="0" presStyleCnt="4" custLinFactNeighborY="-2443">
        <dgm:presLayoutVars>
          <dgm:chMax val="1"/>
          <dgm:bulletEnabled val="1"/>
        </dgm:presLayoutVars>
      </dgm:prSet>
      <dgm:spPr/>
      <dgm:t>
        <a:bodyPr/>
        <a:lstStyle/>
        <a:p>
          <a:endParaRPr lang="fr-FR"/>
        </a:p>
      </dgm:t>
    </dgm:pt>
    <dgm:pt modelId="{C41D648A-788D-4A86-AD76-2679F147507F}" type="pres">
      <dgm:prSet presAssocID="{6E0F37D9-D323-42D8-A370-0B23B3B0CB2A}" presName="levelTx" presStyleLbl="revTx" presStyleIdx="0" presStyleCnt="0">
        <dgm:presLayoutVars>
          <dgm:chMax val="1"/>
          <dgm:bulletEnabled val="1"/>
        </dgm:presLayoutVars>
      </dgm:prSet>
      <dgm:spPr/>
      <dgm:t>
        <a:bodyPr/>
        <a:lstStyle/>
        <a:p>
          <a:endParaRPr lang="fr-FR"/>
        </a:p>
      </dgm:t>
    </dgm:pt>
    <dgm:pt modelId="{074E66D7-4C0F-4C5C-B3C2-0D4EF4AC5B11}" type="pres">
      <dgm:prSet presAssocID="{6C3380C5-43F5-4243-B89B-692CFA42CA09}" presName="Name8" presStyleCnt="0"/>
      <dgm:spPr/>
    </dgm:pt>
    <dgm:pt modelId="{D8A6A19D-8FFA-4925-923A-6CAEDF3B4A9F}" type="pres">
      <dgm:prSet presAssocID="{6C3380C5-43F5-4243-B89B-692CFA42CA09}" presName="level" presStyleLbl="node1" presStyleIdx="1" presStyleCnt="4" custScaleY="43969" custLinFactNeighborX="392">
        <dgm:presLayoutVars>
          <dgm:chMax val="1"/>
          <dgm:bulletEnabled val="1"/>
        </dgm:presLayoutVars>
      </dgm:prSet>
      <dgm:spPr/>
      <dgm:t>
        <a:bodyPr/>
        <a:lstStyle/>
        <a:p>
          <a:endParaRPr lang="fr-FR"/>
        </a:p>
      </dgm:t>
    </dgm:pt>
    <dgm:pt modelId="{FA48115A-2FB9-4923-9743-1AE535CEE333}" type="pres">
      <dgm:prSet presAssocID="{6C3380C5-43F5-4243-B89B-692CFA42CA09}" presName="levelTx" presStyleLbl="revTx" presStyleIdx="0" presStyleCnt="0">
        <dgm:presLayoutVars>
          <dgm:chMax val="1"/>
          <dgm:bulletEnabled val="1"/>
        </dgm:presLayoutVars>
      </dgm:prSet>
      <dgm:spPr/>
      <dgm:t>
        <a:bodyPr/>
        <a:lstStyle/>
        <a:p>
          <a:endParaRPr lang="fr-FR"/>
        </a:p>
      </dgm:t>
    </dgm:pt>
    <dgm:pt modelId="{2CA96E3B-1D8B-41A6-9F18-2F87C937F3B7}" type="pres">
      <dgm:prSet presAssocID="{7FD6F7A2-75C0-4B45-A8DB-0AB124E9C470}" presName="Name8" presStyleCnt="0"/>
      <dgm:spPr/>
    </dgm:pt>
    <dgm:pt modelId="{20EEC38C-1996-4A4C-B43C-FFBA7CAD1B6F}" type="pres">
      <dgm:prSet presAssocID="{7FD6F7A2-75C0-4B45-A8DB-0AB124E9C470}" presName="level" presStyleLbl="node1" presStyleIdx="2" presStyleCnt="4" custScaleY="36083">
        <dgm:presLayoutVars>
          <dgm:chMax val="1"/>
          <dgm:bulletEnabled val="1"/>
        </dgm:presLayoutVars>
      </dgm:prSet>
      <dgm:spPr/>
      <dgm:t>
        <a:bodyPr/>
        <a:lstStyle/>
        <a:p>
          <a:endParaRPr lang="fr-FR"/>
        </a:p>
      </dgm:t>
    </dgm:pt>
    <dgm:pt modelId="{0AB3AFB8-B7B4-4C33-920F-41C6192E4B79}" type="pres">
      <dgm:prSet presAssocID="{7FD6F7A2-75C0-4B45-A8DB-0AB124E9C470}" presName="levelTx" presStyleLbl="revTx" presStyleIdx="0" presStyleCnt="0">
        <dgm:presLayoutVars>
          <dgm:chMax val="1"/>
          <dgm:bulletEnabled val="1"/>
        </dgm:presLayoutVars>
      </dgm:prSet>
      <dgm:spPr/>
      <dgm:t>
        <a:bodyPr/>
        <a:lstStyle/>
        <a:p>
          <a:endParaRPr lang="fr-FR"/>
        </a:p>
      </dgm:t>
    </dgm:pt>
    <dgm:pt modelId="{94D522B4-FDE4-48DC-8A3F-B333E5497FD8}" type="pres">
      <dgm:prSet presAssocID="{49154D9F-5D56-4018-9E14-AA33257BF57C}" presName="Name8" presStyleCnt="0"/>
      <dgm:spPr/>
    </dgm:pt>
    <dgm:pt modelId="{947894D3-F333-43DF-A2B5-7C5941E0B0C8}" type="pres">
      <dgm:prSet presAssocID="{49154D9F-5D56-4018-9E14-AA33257BF57C}" presName="level" presStyleLbl="node1" presStyleIdx="3" presStyleCnt="4" custScaleY="40555" custLinFactNeighborX="126" custLinFactNeighborY="-2240">
        <dgm:presLayoutVars>
          <dgm:chMax val="1"/>
          <dgm:bulletEnabled val="1"/>
        </dgm:presLayoutVars>
      </dgm:prSet>
      <dgm:spPr/>
      <dgm:t>
        <a:bodyPr/>
        <a:lstStyle/>
        <a:p>
          <a:endParaRPr lang="fr-FR"/>
        </a:p>
      </dgm:t>
    </dgm:pt>
    <dgm:pt modelId="{A20C2A04-6CCA-4396-9167-D620D7E0DABA}" type="pres">
      <dgm:prSet presAssocID="{49154D9F-5D56-4018-9E14-AA33257BF57C}" presName="levelTx" presStyleLbl="revTx" presStyleIdx="0" presStyleCnt="0">
        <dgm:presLayoutVars>
          <dgm:chMax val="1"/>
          <dgm:bulletEnabled val="1"/>
        </dgm:presLayoutVars>
      </dgm:prSet>
      <dgm:spPr/>
      <dgm:t>
        <a:bodyPr/>
        <a:lstStyle/>
        <a:p>
          <a:endParaRPr lang="fr-FR"/>
        </a:p>
      </dgm:t>
    </dgm:pt>
  </dgm:ptLst>
  <dgm:cxnLst>
    <dgm:cxn modelId="{97C7002D-1913-45F4-BCE8-85C8D2F71BBB}" srcId="{52DC1417-9118-4518-8086-2FB77CBD9AED}" destId="{49154D9F-5D56-4018-9E14-AA33257BF57C}" srcOrd="3" destOrd="0" parTransId="{4311766B-552B-45FD-AFB8-B5EF9E79083E}" sibTransId="{9C886F23-5B10-45F8-B2A4-3D0BF89BCCAA}"/>
    <dgm:cxn modelId="{2385042E-F5F3-487F-8996-6E7D1FD9837F}" srcId="{52DC1417-9118-4518-8086-2FB77CBD9AED}" destId="{6E0F37D9-D323-42D8-A370-0B23B3B0CB2A}" srcOrd="0" destOrd="0" parTransId="{4720F951-6BED-426F-BB48-03B157BC75D5}" sibTransId="{170809B2-5679-4EC8-A67C-3FD518CA0A64}"/>
    <dgm:cxn modelId="{6D328BC2-7949-48FD-84EF-988465D28BC2}" type="presOf" srcId="{49154D9F-5D56-4018-9E14-AA33257BF57C}" destId="{A20C2A04-6CCA-4396-9167-D620D7E0DABA}" srcOrd="1" destOrd="0" presId="urn:microsoft.com/office/officeart/2005/8/layout/pyramid1"/>
    <dgm:cxn modelId="{560155A6-3D2B-42F5-829C-CB97188D4EB2}" srcId="{52DC1417-9118-4518-8086-2FB77CBD9AED}" destId="{6C3380C5-43F5-4243-B89B-692CFA42CA09}" srcOrd="1" destOrd="0" parTransId="{E4D93FA8-FF92-4B5A-BAE4-1EC938A5F162}" sibTransId="{01799BBA-F41E-454C-BB23-F57A439FFAF6}"/>
    <dgm:cxn modelId="{11FDD7DA-B5A8-4CE3-A332-268142C61303}" type="presOf" srcId="{7FD6F7A2-75C0-4B45-A8DB-0AB124E9C470}" destId="{20EEC38C-1996-4A4C-B43C-FFBA7CAD1B6F}" srcOrd="0" destOrd="0" presId="urn:microsoft.com/office/officeart/2005/8/layout/pyramid1"/>
    <dgm:cxn modelId="{094103EC-8618-4195-86B8-A8B40A0A819F}" type="presOf" srcId="{7FD6F7A2-75C0-4B45-A8DB-0AB124E9C470}" destId="{0AB3AFB8-B7B4-4C33-920F-41C6192E4B79}" srcOrd="1" destOrd="0" presId="urn:microsoft.com/office/officeart/2005/8/layout/pyramid1"/>
    <dgm:cxn modelId="{A67551FC-B71A-4D6E-BA25-7F3F84A30DCD}" type="presOf" srcId="{52DC1417-9118-4518-8086-2FB77CBD9AED}" destId="{B981304B-15A8-443D-9315-62C8BDCB9A50}" srcOrd="0" destOrd="0" presId="urn:microsoft.com/office/officeart/2005/8/layout/pyramid1"/>
    <dgm:cxn modelId="{C656E518-4640-45F5-9C47-D217FF2FE8C9}" type="presOf" srcId="{6E0F37D9-D323-42D8-A370-0B23B3B0CB2A}" destId="{C41D648A-788D-4A86-AD76-2679F147507F}" srcOrd="1" destOrd="0" presId="urn:microsoft.com/office/officeart/2005/8/layout/pyramid1"/>
    <dgm:cxn modelId="{53BDB369-79E4-4A8D-8ABE-7871475A59EF}" type="presOf" srcId="{49154D9F-5D56-4018-9E14-AA33257BF57C}" destId="{947894D3-F333-43DF-A2B5-7C5941E0B0C8}" srcOrd="0" destOrd="0" presId="urn:microsoft.com/office/officeart/2005/8/layout/pyramid1"/>
    <dgm:cxn modelId="{5ACFC09F-2FC7-42B1-B149-D2C117534019}" type="presOf" srcId="{6C3380C5-43F5-4243-B89B-692CFA42CA09}" destId="{D8A6A19D-8FFA-4925-923A-6CAEDF3B4A9F}" srcOrd="0" destOrd="0" presId="urn:microsoft.com/office/officeart/2005/8/layout/pyramid1"/>
    <dgm:cxn modelId="{431BBEB6-505A-4028-B6C0-95F8A9FFD3B6}" type="presOf" srcId="{6C3380C5-43F5-4243-B89B-692CFA42CA09}" destId="{FA48115A-2FB9-4923-9743-1AE535CEE333}" srcOrd="1" destOrd="0" presId="urn:microsoft.com/office/officeart/2005/8/layout/pyramid1"/>
    <dgm:cxn modelId="{70BDAEA6-CDDC-4FF7-95A7-27AA931C6B0D}" srcId="{52DC1417-9118-4518-8086-2FB77CBD9AED}" destId="{7FD6F7A2-75C0-4B45-A8DB-0AB124E9C470}" srcOrd="2" destOrd="0" parTransId="{B60A0409-CC61-4DD7-B9DC-4B433EED1D47}" sibTransId="{46BF9968-4974-465B-85B5-F1E8BA66D506}"/>
    <dgm:cxn modelId="{6ACF8360-AAD1-4FE1-9FC1-55F3A0FC3006}" type="presOf" srcId="{6E0F37D9-D323-42D8-A370-0B23B3B0CB2A}" destId="{68BE3E53-8419-401B-BED9-5C3B6C7D7668}" srcOrd="0" destOrd="0" presId="urn:microsoft.com/office/officeart/2005/8/layout/pyramid1"/>
    <dgm:cxn modelId="{1B82313D-AD6F-4FF1-8129-701B9AC3C6BB}" type="presParOf" srcId="{B981304B-15A8-443D-9315-62C8BDCB9A50}" destId="{3AE59F8C-65C1-4F98-9D89-AF4D604919AD}" srcOrd="0" destOrd="0" presId="urn:microsoft.com/office/officeart/2005/8/layout/pyramid1"/>
    <dgm:cxn modelId="{BAE7EB3B-A7FC-4D12-91EE-7CA45559847C}" type="presParOf" srcId="{3AE59F8C-65C1-4F98-9D89-AF4D604919AD}" destId="{68BE3E53-8419-401B-BED9-5C3B6C7D7668}" srcOrd="0" destOrd="0" presId="urn:microsoft.com/office/officeart/2005/8/layout/pyramid1"/>
    <dgm:cxn modelId="{4F644D3C-06F1-4517-89BD-686C2B34BC82}" type="presParOf" srcId="{3AE59F8C-65C1-4F98-9D89-AF4D604919AD}" destId="{C41D648A-788D-4A86-AD76-2679F147507F}" srcOrd="1" destOrd="0" presId="urn:microsoft.com/office/officeart/2005/8/layout/pyramid1"/>
    <dgm:cxn modelId="{40F56B8B-2B05-40FC-A5BC-AF6B26BB152B}" type="presParOf" srcId="{B981304B-15A8-443D-9315-62C8BDCB9A50}" destId="{074E66D7-4C0F-4C5C-B3C2-0D4EF4AC5B11}" srcOrd="1" destOrd="0" presId="urn:microsoft.com/office/officeart/2005/8/layout/pyramid1"/>
    <dgm:cxn modelId="{2FF29404-3A26-40DE-968F-DD38E7ACA4A6}" type="presParOf" srcId="{074E66D7-4C0F-4C5C-B3C2-0D4EF4AC5B11}" destId="{D8A6A19D-8FFA-4925-923A-6CAEDF3B4A9F}" srcOrd="0" destOrd="0" presId="urn:microsoft.com/office/officeart/2005/8/layout/pyramid1"/>
    <dgm:cxn modelId="{FBE403DA-B55E-445B-97EC-9969BF9E6041}" type="presParOf" srcId="{074E66D7-4C0F-4C5C-B3C2-0D4EF4AC5B11}" destId="{FA48115A-2FB9-4923-9743-1AE535CEE333}" srcOrd="1" destOrd="0" presId="urn:microsoft.com/office/officeart/2005/8/layout/pyramid1"/>
    <dgm:cxn modelId="{CB2E33D7-BAB1-4315-A3F5-9ACE255A91CE}" type="presParOf" srcId="{B981304B-15A8-443D-9315-62C8BDCB9A50}" destId="{2CA96E3B-1D8B-41A6-9F18-2F87C937F3B7}" srcOrd="2" destOrd="0" presId="urn:microsoft.com/office/officeart/2005/8/layout/pyramid1"/>
    <dgm:cxn modelId="{91245C80-801D-40E2-AF10-B51897210BDC}" type="presParOf" srcId="{2CA96E3B-1D8B-41A6-9F18-2F87C937F3B7}" destId="{20EEC38C-1996-4A4C-B43C-FFBA7CAD1B6F}" srcOrd="0" destOrd="0" presId="urn:microsoft.com/office/officeart/2005/8/layout/pyramid1"/>
    <dgm:cxn modelId="{1BB9EF03-2A88-4C89-8952-14330BBA5C95}" type="presParOf" srcId="{2CA96E3B-1D8B-41A6-9F18-2F87C937F3B7}" destId="{0AB3AFB8-B7B4-4C33-920F-41C6192E4B79}" srcOrd="1" destOrd="0" presId="urn:microsoft.com/office/officeart/2005/8/layout/pyramid1"/>
    <dgm:cxn modelId="{2D87605F-E46F-405B-B9EA-62C0574AB6E1}" type="presParOf" srcId="{B981304B-15A8-443D-9315-62C8BDCB9A50}" destId="{94D522B4-FDE4-48DC-8A3F-B333E5497FD8}" srcOrd="3" destOrd="0" presId="urn:microsoft.com/office/officeart/2005/8/layout/pyramid1"/>
    <dgm:cxn modelId="{E53B32BC-BC89-443C-833E-57FFB0129C2D}" type="presParOf" srcId="{94D522B4-FDE4-48DC-8A3F-B333E5497FD8}" destId="{947894D3-F333-43DF-A2B5-7C5941E0B0C8}" srcOrd="0" destOrd="0" presId="urn:microsoft.com/office/officeart/2005/8/layout/pyramid1"/>
    <dgm:cxn modelId="{0A9BAEA9-BE0F-4078-AA41-7D5034DD6C4C}" type="presParOf" srcId="{94D522B4-FDE4-48DC-8A3F-B333E5497FD8}" destId="{A20C2A04-6CCA-4396-9167-D620D7E0DABA}"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BE3E53-8419-401B-BED9-5C3B6C7D7668}">
      <dsp:nvSpPr>
        <dsp:cNvPr id="0" name=""/>
        <dsp:cNvSpPr/>
      </dsp:nvSpPr>
      <dsp:spPr>
        <a:xfrm>
          <a:off x="2249582" y="0"/>
          <a:ext cx="3730434" cy="2051595"/>
        </a:xfrm>
        <a:prstGeom prst="trapezoid">
          <a:avLst>
            <a:gd name="adj" fmla="val 90915"/>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100000"/>
            </a:lnSpc>
            <a:spcBef>
              <a:spcPct val="0"/>
            </a:spcBef>
            <a:spcAft>
              <a:spcPct val="35000"/>
            </a:spcAft>
          </a:pPr>
          <a:endParaRPr lang="fr-FR" sz="2500" b="1" kern="1200" dirty="0" smtClean="0"/>
        </a:p>
        <a:p>
          <a:pPr lvl="0" algn="ctr" defTabSz="1111250">
            <a:lnSpc>
              <a:spcPct val="100000"/>
            </a:lnSpc>
            <a:spcBef>
              <a:spcPct val="0"/>
            </a:spcBef>
            <a:spcAft>
              <a:spcPct val="35000"/>
            </a:spcAft>
          </a:pPr>
          <a:r>
            <a:rPr lang="fr-FR" sz="2500" b="1" kern="1200" dirty="0" smtClean="0"/>
            <a:t>PRA </a:t>
          </a:r>
        </a:p>
        <a:p>
          <a:pPr lvl="0" algn="ctr" defTabSz="1111250">
            <a:lnSpc>
              <a:spcPct val="100000"/>
            </a:lnSpc>
            <a:spcBef>
              <a:spcPct val="0"/>
            </a:spcBef>
            <a:spcAft>
              <a:spcPct val="35000"/>
            </a:spcAft>
          </a:pPr>
          <a:r>
            <a:rPr lang="fr-FR" sz="2500" b="1" kern="1200" dirty="0" smtClean="0"/>
            <a:t>ou </a:t>
          </a:r>
        </a:p>
        <a:p>
          <a:pPr lvl="0" algn="ctr" defTabSz="1111250">
            <a:lnSpc>
              <a:spcPct val="100000"/>
            </a:lnSpc>
            <a:spcBef>
              <a:spcPct val="0"/>
            </a:spcBef>
            <a:spcAft>
              <a:spcPct val="35000"/>
            </a:spcAft>
          </a:pPr>
          <a:r>
            <a:rPr lang="fr-FR" sz="2500" b="1" kern="1200" dirty="0" smtClean="0"/>
            <a:t>Assignation</a:t>
          </a:r>
          <a:endParaRPr lang="fr-FR" sz="2500" b="1" kern="1200" dirty="0"/>
        </a:p>
      </dsp:txBody>
      <dsp:txXfrm>
        <a:off x="2249582" y="0"/>
        <a:ext cx="3730434" cy="2051595"/>
      </dsp:txXfrm>
    </dsp:sp>
    <dsp:sp modelId="{D8A6A19D-8FFA-4925-923A-6CAEDF3B4A9F}">
      <dsp:nvSpPr>
        <dsp:cNvPr id="0" name=""/>
        <dsp:cNvSpPr/>
      </dsp:nvSpPr>
      <dsp:spPr>
        <a:xfrm>
          <a:off x="1450518" y="2051595"/>
          <a:ext cx="5370669" cy="902065"/>
        </a:xfrm>
        <a:prstGeom prst="trapezoid">
          <a:avLst>
            <a:gd name="adj" fmla="val 90915"/>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fr-FR" sz="2500" b="1" kern="1200" dirty="0" smtClean="0"/>
            <a:t>Délai de départ</a:t>
          </a:r>
        </a:p>
      </dsp:txBody>
      <dsp:txXfrm>
        <a:off x="2390385" y="2051595"/>
        <a:ext cx="3490935" cy="902065"/>
      </dsp:txXfrm>
    </dsp:sp>
    <dsp:sp modelId="{20EEC38C-1996-4A4C-B43C-FFBA7CAD1B6F}">
      <dsp:nvSpPr>
        <dsp:cNvPr id="0" name=""/>
        <dsp:cNvSpPr/>
      </dsp:nvSpPr>
      <dsp:spPr>
        <a:xfrm>
          <a:off x="756438" y="2953661"/>
          <a:ext cx="6716722" cy="740277"/>
        </a:xfrm>
        <a:prstGeom prst="trapezoid">
          <a:avLst>
            <a:gd name="adj" fmla="val 90915"/>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fr-FR" sz="2500" b="1" kern="1200" dirty="0" smtClean="0"/>
            <a:t>OQTF</a:t>
          </a:r>
          <a:endParaRPr lang="fr-FR" sz="2500" b="1" kern="1200" dirty="0"/>
        </a:p>
      </dsp:txBody>
      <dsp:txXfrm>
        <a:off x="1931865" y="2953661"/>
        <a:ext cx="4365869" cy="740277"/>
      </dsp:txXfrm>
    </dsp:sp>
    <dsp:sp modelId="{947894D3-F333-43DF-A2B5-7C5941E0B0C8}">
      <dsp:nvSpPr>
        <dsp:cNvPr id="0" name=""/>
        <dsp:cNvSpPr/>
      </dsp:nvSpPr>
      <dsp:spPr>
        <a:xfrm>
          <a:off x="0" y="3647982"/>
          <a:ext cx="8229599" cy="832024"/>
        </a:xfrm>
        <a:prstGeom prst="trapezoid">
          <a:avLst>
            <a:gd name="adj" fmla="val 90915"/>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fr-FR" sz="2500" b="1" kern="1200" dirty="0" smtClean="0"/>
            <a:t>(Arrêté portant refus de séjour)</a:t>
          </a:r>
          <a:endParaRPr lang="fr-FR" sz="2500" b="1" kern="1200" dirty="0"/>
        </a:p>
      </dsp:txBody>
      <dsp:txXfrm>
        <a:off x="1440180" y="3647982"/>
        <a:ext cx="5349240" cy="832024"/>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1BA53315-5F1B-4CF4-9C21-C9FA495DE091}" type="datetimeFigureOut">
              <a:rPr lang="fr-FR" smtClean="0"/>
              <a:t>11/12/16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F39E7D5-4245-4833-BA85-3416B877C433}" type="slidenum">
              <a:rPr lang="fr-FR" smtClean="0"/>
              <a:t>‹#›</a:t>
            </a:fld>
            <a:endParaRPr lang="fr-FR"/>
          </a:p>
        </p:txBody>
      </p:sp>
    </p:spTree>
    <p:extLst>
      <p:ext uri="{BB962C8B-B14F-4D97-AF65-F5344CB8AC3E}">
        <p14:creationId xmlns:p14="http://schemas.microsoft.com/office/powerpoint/2010/main" val="1669865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1BA53315-5F1B-4CF4-9C21-C9FA495DE091}" type="datetimeFigureOut">
              <a:rPr lang="fr-FR" smtClean="0"/>
              <a:t>11/12/16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F39E7D5-4245-4833-BA85-3416B877C433}" type="slidenum">
              <a:rPr lang="fr-FR" smtClean="0"/>
              <a:t>‹#›</a:t>
            </a:fld>
            <a:endParaRPr lang="fr-FR"/>
          </a:p>
        </p:txBody>
      </p:sp>
    </p:spTree>
    <p:extLst>
      <p:ext uri="{BB962C8B-B14F-4D97-AF65-F5344CB8AC3E}">
        <p14:creationId xmlns:p14="http://schemas.microsoft.com/office/powerpoint/2010/main" val="24454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1BA53315-5F1B-4CF4-9C21-C9FA495DE091}" type="datetimeFigureOut">
              <a:rPr lang="fr-FR" smtClean="0"/>
              <a:t>11/12/16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F39E7D5-4245-4833-BA85-3416B877C433}" type="slidenum">
              <a:rPr lang="fr-FR" smtClean="0"/>
              <a:t>‹#›</a:t>
            </a:fld>
            <a:endParaRPr lang="fr-FR"/>
          </a:p>
        </p:txBody>
      </p:sp>
    </p:spTree>
    <p:extLst>
      <p:ext uri="{BB962C8B-B14F-4D97-AF65-F5344CB8AC3E}">
        <p14:creationId xmlns:p14="http://schemas.microsoft.com/office/powerpoint/2010/main" val="41830015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1BA53315-5F1B-4CF4-9C21-C9FA495DE091}" type="datetimeFigureOut">
              <a:rPr lang="fr-FR" smtClean="0">
                <a:solidFill>
                  <a:prstClr val="black">
                    <a:tint val="75000"/>
                  </a:prstClr>
                </a:solidFill>
              </a:rPr>
              <a:pPr/>
              <a:t>11/12/16</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8F39E7D5-4245-4833-BA85-3416B877C433}"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4492440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1BA53315-5F1B-4CF4-9C21-C9FA495DE091}" type="datetimeFigureOut">
              <a:rPr lang="fr-FR" smtClean="0">
                <a:solidFill>
                  <a:prstClr val="black">
                    <a:tint val="75000"/>
                  </a:prstClr>
                </a:solidFill>
              </a:rPr>
              <a:pPr/>
              <a:t>11/12/16</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8F39E7D5-4245-4833-BA85-3416B877C433}"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3082973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A53315-5F1B-4CF4-9C21-C9FA495DE091}" type="datetimeFigureOut">
              <a:rPr lang="fr-FR" smtClean="0">
                <a:solidFill>
                  <a:prstClr val="black">
                    <a:tint val="75000"/>
                  </a:prstClr>
                </a:solidFill>
              </a:rPr>
              <a:pPr/>
              <a:t>11/12/16</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8F39E7D5-4245-4833-BA85-3416B877C433}"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5070154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1BA53315-5F1B-4CF4-9C21-C9FA495DE091}" type="datetimeFigureOut">
              <a:rPr lang="fr-FR" smtClean="0">
                <a:solidFill>
                  <a:prstClr val="black">
                    <a:tint val="75000"/>
                  </a:prstClr>
                </a:solidFill>
              </a:rPr>
              <a:pPr/>
              <a:t>11/12/16</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8F39E7D5-4245-4833-BA85-3416B877C433}"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2624554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1BA53315-5F1B-4CF4-9C21-C9FA495DE091}" type="datetimeFigureOut">
              <a:rPr lang="fr-FR" smtClean="0">
                <a:solidFill>
                  <a:prstClr val="black">
                    <a:tint val="75000"/>
                  </a:prstClr>
                </a:solidFill>
              </a:rPr>
              <a:pPr/>
              <a:t>11/12/16</a:t>
            </a:fld>
            <a:endParaRPr lang="fr-FR">
              <a:solidFill>
                <a:prstClr val="black">
                  <a:tint val="75000"/>
                </a:prstClr>
              </a:solidFill>
            </a:endParaRPr>
          </a:p>
        </p:txBody>
      </p:sp>
      <p:sp>
        <p:nvSpPr>
          <p:cNvPr id="8" name="Footer Placeholder 7"/>
          <p:cNvSpPr>
            <a:spLocks noGrp="1"/>
          </p:cNvSpPr>
          <p:nvPr>
            <p:ph type="ftr" sz="quarter" idx="11"/>
          </p:nvPr>
        </p:nvSpPr>
        <p:spPr/>
        <p:txBody>
          <a:bodyPr/>
          <a:lstStyle/>
          <a:p>
            <a:endParaRPr lang="fr-FR">
              <a:solidFill>
                <a:prstClr val="black">
                  <a:tint val="75000"/>
                </a:prstClr>
              </a:solidFill>
            </a:endParaRPr>
          </a:p>
        </p:txBody>
      </p:sp>
      <p:sp>
        <p:nvSpPr>
          <p:cNvPr id="9" name="Slide Number Placeholder 8"/>
          <p:cNvSpPr>
            <a:spLocks noGrp="1"/>
          </p:cNvSpPr>
          <p:nvPr>
            <p:ph type="sldNum" sz="quarter" idx="12"/>
          </p:nvPr>
        </p:nvSpPr>
        <p:spPr/>
        <p:txBody>
          <a:bodyPr/>
          <a:lstStyle/>
          <a:p>
            <a:fld id="{8F39E7D5-4245-4833-BA85-3416B877C433}"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8740593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1BA53315-5F1B-4CF4-9C21-C9FA495DE091}" type="datetimeFigureOut">
              <a:rPr lang="fr-FR" smtClean="0">
                <a:solidFill>
                  <a:prstClr val="black">
                    <a:tint val="75000"/>
                  </a:prstClr>
                </a:solidFill>
              </a:rPr>
              <a:pPr/>
              <a:t>11/12/16</a:t>
            </a:fld>
            <a:endParaRPr lang="fr-FR">
              <a:solidFill>
                <a:prstClr val="black">
                  <a:tint val="75000"/>
                </a:prstClr>
              </a:solidFill>
            </a:endParaRPr>
          </a:p>
        </p:txBody>
      </p:sp>
      <p:sp>
        <p:nvSpPr>
          <p:cNvPr id="4" name="Footer Placeholder 3"/>
          <p:cNvSpPr>
            <a:spLocks noGrp="1"/>
          </p:cNvSpPr>
          <p:nvPr>
            <p:ph type="ftr" sz="quarter" idx="11"/>
          </p:nvPr>
        </p:nvSpPr>
        <p:spPr/>
        <p:txBody>
          <a:bodyPr/>
          <a:lstStyle/>
          <a:p>
            <a:endParaRPr lang="fr-FR">
              <a:solidFill>
                <a:prstClr val="black">
                  <a:tint val="75000"/>
                </a:prstClr>
              </a:solidFill>
            </a:endParaRPr>
          </a:p>
        </p:txBody>
      </p:sp>
      <p:sp>
        <p:nvSpPr>
          <p:cNvPr id="5" name="Slide Number Placeholder 4"/>
          <p:cNvSpPr>
            <a:spLocks noGrp="1"/>
          </p:cNvSpPr>
          <p:nvPr>
            <p:ph type="sldNum" sz="quarter" idx="12"/>
          </p:nvPr>
        </p:nvSpPr>
        <p:spPr/>
        <p:txBody>
          <a:bodyPr/>
          <a:lstStyle/>
          <a:p>
            <a:fld id="{8F39E7D5-4245-4833-BA85-3416B877C433}"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8777258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A53315-5F1B-4CF4-9C21-C9FA495DE091}" type="datetimeFigureOut">
              <a:rPr lang="fr-FR" smtClean="0">
                <a:solidFill>
                  <a:prstClr val="black">
                    <a:tint val="75000"/>
                  </a:prstClr>
                </a:solidFill>
              </a:rPr>
              <a:pPr/>
              <a:t>11/12/16</a:t>
            </a:fld>
            <a:endParaRPr lang="fr-FR">
              <a:solidFill>
                <a:prstClr val="black">
                  <a:tint val="75000"/>
                </a:prstClr>
              </a:solidFill>
            </a:endParaRPr>
          </a:p>
        </p:txBody>
      </p:sp>
      <p:sp>
        <p:nvSpPr>
          <p:cNvPr id="3" name="Footer Placeholder 2"/>
          <p:cNvSpPr>
            <a:spLocks noGrp="1"/>
          </p:cNvSpPr>
          <p:nvPr>
            <p:ph type="ftr" sz="quarter" idx="11"/>
          </p:nvPr>
        </p:nvSpPr>
        <p:spPr/>
        <p:txBody>
          <a:bodyPr/>
          <a:lstStyle/>
          <a:p>
            <a:endParaRPr lang="fr-FR">
              <a:solidFill>
                <a:prstClr val="black">
                  <a:tint val="75000"/>
                </a:prstClr>
              </a:solidFill>
            </a:endParaRPr>
          </a:p>
        </p:txBody>
      </p:sp>
      <p:sp>
        <p:nvSpPr>
          <p:cNvPr id="4" name="Slide Number Placeholder 3"/>
          <p:cNvSpPr>
            <a:spLocks noGrp="1"/>
          </p:cNvSpPr>
          <p:nvPr>
            <p:ph type="sldNum" sz="quarter" idx="12"/>
          </p:nvPr>
        </p:nvSpPr>
        <p:spPr/>
        <p:txBody>
          <a:bodyPr/>
          <a:lstStyle/>
          <a:p>
            <a:fld id="{8F39E7D5-4245-4833-BA85-3416B877C433}"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293276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A53315-5F1B-4CF4-9C21-C9FA495DE091}" type="datetimeFigureOut">
              <a:rPr lang="fr-FR" smtClean="0">
                <a:solidFill>
                  <a:prstClr val="black">
                    <a:tint val="75000"/>
                  </a:prstClr>
                </a:solidFill>
              </a:rPr>
              <a:pPr/>
              <a:t>11/12/16</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8F39E7D5-4245-4833-BA85-3416B877C433}"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334148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1BA53315-5F1B-4CF4-9C21-C9FA495DE091}" type="datetimeFigureOut">
              <a:rPr lang="fr-FR" smtClean="0"/>
              <a:t>11/12/16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F39E7D5-4245-4833-BA85-3416B877C433}" type="slidenum">
              <a:rPr lang="fr-FR" smtClean="0"/>
              <a:t>‹#›</a:t>
            </a:fld>
            <a:endParaRPr lang="fr-FR"/>
          </a:p>
        </p:txBody>
      </p:sp>
    </p:spTree>
    <p:extLst>
      <p:ext uri="{BB962C8B-B14F-4D97-AF65-F5344CB8AC3E}">
        <p14:creationId xmlns:p14="http://schemas.microsoft.com/office/powerpoint/2010/main" val="11740879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A53315-5F1B-4CF4-9C21-C9FA495DE091}" type="datetimeFigureOut">
              <a:rPr lang="fr-FR" smtClean="0">
                <a:solidFill>
                  <a:prstClr val="black">
                    <a:tint val="75000"/>
                  </a:prstClr>
                </a:solidFill>
              </a:rPr>
              <a:pPr/>
              <a:t>11/12/16</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8F39E7D5-4245-4833-BA85-3416B877C433}"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9697151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1BA53315-5F1B-4CF4-9C21-C9FA495DE091}" type="datetimeFigureOut">
              <a:rPr lang="fr-FR" smtClean="0">
                <a:solidFill>
                  <a:prstClr val="black">
                    <a:tint val="75000"/>
                  </a:prstClr>
                </a:solidFill>
              </a:rPr>
              <a:pPr/>
              <a:t>11/12/16</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8F39E7D5-4245-4833-BA85-3416B877C433}"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1775032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1BA53315-5F1B-4CF4-9C21-C9FA495DE091}" type="datetimeFigureOut">
              <a:rPr lang="fr-FR" smtClean="0">
                <a:solidFill>
                  <a:prstClr val="black">
                    <a:tint val="75000"/>
                  </a:prstClr>
                </a:solidFill>
              </a:rPr>
              <a:pPr/>
              <a:t>11/12/16</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8F39E7D5-4245-4833-BA85-3416B877C433}"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646776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A53315-5F1B-4CF4-9C21-C9FA495DE091}" type="datetimeFigureOut">
              <a:rPr lang="fr-FR" smtClean="0"/>
              <a:t>11/12/16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F39E7D5-4245-4833-BA85-3416B877C433}" type="slidenum">
              <a:rPr lang="fr-FR" smtClean="0"/>
              <a:t>‹#›</a:t>
            </a:fld>
            <a:endParaRPr lang="fr-FR"/>
          </a:p>
        </p:txBody>
      </p:sp>
    </p:spTree>
    <p:extLst>
      <p:ext uri="{BB962C8B-B14F-4D97-AF65-F5344CB8AC3E}">
        <p14:creationId xmlns:p14="http://schemas.microsoft.com/office/powerpoint/2010/main" val="1434938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1BA53315-5F1B-4CF4-9C21-C9FA495DE091}" type="datetimeFigureOut">
              <a:rPr lang="fr-FR" smtClean="0"/>
              <a:t>11/12/16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F39E7D5-4245-4833-BA85-3416B877C433}" type="slidenum">
              <a:rPr lang="fr-FR" smtClean="0"/>
              <a:t>‹#›</a:t>
            </a:fld>
            <a:endParaRPr lang="fr-FR"/>
          </a:p>
        </p:txBody>
      </p:sp>
    </p:spTree>
    <p:extLst>
      <p:ext uri="{BB962C8B-B14F-4D97-AF65-F5344CB8AC3E}">
        <p14:creationId xmlns:p14="http://schemas.microsoft.com/office/powerpoint/2010/main" val="3433059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1BA53315-5F1B-4CF4-9C21-C9FA495DE091}" type="datetimeFigureOut">
              <a:rPr lang="fr-FR" smtClean="0"/>
              <a:t>11/12/16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F39E7D5-4245-4833-BA85-3416B877C433}" type="slidenum">
              <a:rPr lang="fr-FR" smtClean="0"/>
              <a:t>‹#›</a:t>
            </a:fld>
            <a:endParaRPr lang="fr-FR"/>
          </a:p>
        </p:txBody>
      </p:sp>
    </p:spTree>
    <p:extLst>
      <p:ext uri="{BB962C8B-B14F-4D97-AF65-F5344CB8AC3E}">
        <p14:creationId xmlns:p14="http://schemas.microsoft.com/office/powerpoint/2010/main" val="941133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1BA53315-5F1B-4CF4-9C21-C9FA495DE091}" type="datetimeFigureOut">
              <a:rPr lang="fr-FR" smtClean="0"/>
              <a:t>11/12/16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F39E7D5-4245-4833-BA85-3416B877C433}" type="slidenum">
              <a:rPr lang="fr-FR" smtClean="0"/>
              <a:t>‹#›</a:t>
            </a:fld>
            <a:endParaRPr lang="fr-FR"/>
          </a:p>
        </p:txBody>
      </p:sp>
    </p:spTree>
    <p:extLst>
      <p:ext uri="{BB962C8B-B14F-4D97-AF65-F5344CB8AC3E}">
        <p14:creationId xmlns:p14="http://schemas.microsoft.com/office/powerpoint/2010/main" val="143836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A53315-5F1B-4CF4-9C21-C9FA495DE091}" type="datetimeFigureOut">
              <a:rPr lang="fr-FR" smtClean="0"/>
              <a:t>11/12/16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F39E7D5-4245-4833-BA85-3416B877C433}" type="slidenum">
              <a:rPr lang="fr-FR" smtClean="0"/>
              <a:t>‹#›</a:t>
            </a:fld>
            <a:endParaRPr lang="fr-FR"/>
          </a:p>
        </p:txBody>
      </p:sp>
    </p:spTree>
    <p:extLst>
      <p:ext uri="{BB962C8B-B14F-4D97-AF65-F5344CB8AC3E}">
        <p14:creationId xmlns:p14="http://schemas.microsoft.com/office/powerpoint/2010/main" val="987722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A53315-5F1B-4CF4-9C21-C9FA495DE091}" type="datetimeFigureOut">
              <a:rPr lang="fr-FR" smtClean="0"/>
              <a:t>11/12/16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F39E7D5-4245-4833-BA85-3416B877C433}" type="slidenum">
              <a:rPr lang="fr-FR" smtClean="0"/>
              <a:t>‹#›</a:t>
            </a:fld>
            <a:endParaRPr lang="fr-FR"/>
          </a:p>
        </p:txBody>
      </p:sp>
    </p:spTree>
    <p:extLst>
      <p:ext uri="{BB962C8B-B14F-4D97-AF65-F5344CB8AC3E}">
        <p14:creationId xmlns:p14="http://schemas.microsoft.com/office/powerpoint/2010/main" val="1680799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A53315-5F1B-4CF4-9C21-C9FA495DE091}" type="datetimeFigureOut">
              <a:rPr lang="fr-FR" smtClean="0"/>
              <a:t>11/12/16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F39E7D5-4245-4833-BA85-3416B877C433}" type="slidenum">
              <a:rPr lang="fr-FR" smtClean="0"/>
              <a:t>‹#›</a:t>
            </a:fld>
            <a:endParaRPr lang="fr-FR"/>
          </a:p>
        </p:txBody>
      </p:sp>
    </p:spTree>
    <p:extLst>
      <p:ext uri="{BB962C8B-B14F-4D97-AF65-F5344CB8AC3E}">
        <p14:creationId xmlns:p14="http://schemas.microsoft.com/office/powerpoint/2010/main" val="40148179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A53315-5F1B-4CF4-9C21-C9FA495DE091}" type="datetimeFigureOut">
              <a:rPr lang="fr-FR" smtClean="0"/>
              <a:t>11/12/16</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39E7D5-4245-4833-BA85-3416B877C433}" type="slidenum">
              <a:rPr lang="fr-FR" smtClean="0"/>
              <a:t>‹#›</a:t>
            </a:fld>
            <a:endParaRPr lang="fr-FR"/>
          </a:p>
        </p:txBody>
      </p:sp>
    </p:spTree>
    <p:extLst>
      <p:ext uri="{BB962C8B-B14F-4D97-AF65-F5344CB8AC3E}">
        <p14:creationId xmlns:p14="http://schemas.microsoft.com/office/powerpoint/2010/main" val="4030280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A53315-5F1B-4CF4-9C21-C9FA495DE091}" type="datetimeFigureOut">
              <a:rPr lang="fr-FR" smtClean="0">
                <a:solidFill>
                  <a:prstClr val="black">
                    <a:tint val="75000"/>
                  </a:prstClr>
                </a:solidFill>
              </a:rPr>
              <a:pPr/>
              <a:t>11/12/16</a:t>
            </a:fld>
            <a:endParaRPr lang="fr-FR">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39E7D5-4245-4833-BA85-3416B877C433}"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1645153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772816"/>
            <a:ext cx="7772400" cy="2763738"/>
          </a:xfrm>
        </p:spPr>
        <p:txBody>
          <a:bodyPr>
            <a:normAutofit fontScale="90000"/>
          </a:bodyPr>
          <a:lstStyle/>
          <a:p>
            <a:r>
              <a:rPr lang="fr-FR" b="1" dirty="0" smtClean="0"/>
              <a:t/>
            </a:r>
            <a:br>
              <a:rPr lang="fr-FR" b="1" dirty="0" smtClean="0"/>
            </a:br>
            <a:r>
              <a:rPr lang="fr-FR" b="1" dirty="0" smtClean="0"/>
              <a:t>Loi du </a:t>
            </a:r>
            <a:r>
              <a:rPr lang="fr-FR" b="1" dirty="0"/>
              <a:t>7 mars 2016 relative au droit des étrangers en </a:t>
            </a:r>
            <a:r>
              <a:rPr lang="fr-FR" b="1" dirty="0" smtClean="0"/>
              <a:t>France</a:t>
            </a:r>
            <a:r>
              <a:rPr lang="fr-FR" b="1" u="sng" dirty="0" smtClean="0"/>
              <a:t/>
            </a:r>
            <a:br>
              <a:rPr lang="fr-FR" b="1" u="sng" dirty="0" smtClean="0"/>
            </a:br>
            <a:r>
              <a:rPr lang="fr-FR" b="1" u="sng" dirty="0"/>
              <a:t/>
            </a:r>
            <a:br>
              <a:rPr lang="fr-FR" b="1" u="sng" dirty="0"/>
            </a:br>
            <a:r>
              <a:rPr lang="fr-FR" b="1" u="sng" dirty="0" smtClean="0"/>
              <a:t>Eloignement et enfermement</a:t>
            </a:r>
            <a:r>
              <a:rPr lang="fr-FR" u="sng" dirty="0"/>
              <a:t/>
            </a:r>
            <a:br>
              <a:rPr lang="fr-FR" u="sng" dirty="0"/>
            </a:br>
            <a:endParaRPr lang="fr-FR" u="sng" dirty="0"/>
          </a:p>
        </p:txBody>
      </p:sp>
    </p:spTree>
    <p:extLst>
      <p:ext uri="{BB962C8B-B14F-4D97-AF65-F5344CB8AC3E}">
        <p14:creationId xmlns:p14="http://schemas.microsoft.com/office/powerpoint/2010/main" val="4998194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b="1" dirty="0" smtClean="0"/>
              <a:t>L’exception d’illégalité</a:t>
            </a:r>
            <a:endParaRPr lang="fr-FR"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3381022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039625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6210"/>
          </a:xfrm>
        </p:spPr>
        <p:txBody>
          <a:bodyPr>
            <a:normAutofit/>
          </a:bodyPr>
          <a:lstStyle/>
          <a:p>
            <a:r>
              <a:rPr lang="fr-FR" b="1" dirty="0"/>
              <a:t>Les nouvelles compétences du </a:t>
            </a:r>
            <a:r>
              <a:rPr lang="fr-FR" b="1" dirty="0" smtClean="0"/>
              <a:t>JLD</a:t>
            </a:r>
            <a:endParaRPr lang="fr-FR" b="1" dirty="0"/>
          </a:p>
        </p:txBody>
      </p:sp>
      <p:sp>
        <p:nvSpPr>
          <p:cNvPr id="3" name="Content Placeholder 2"/>
          <p:cNvSpPr>
            <a:spLocks noGrp="1"/>
          </p:cNvSpPr>
          <p:nvPr>
            <p:ph idx="1"/>
          </p:nvPr>
        </p:nvSpPr>
        <p:spPr/>
        <p:txBody>
          <a:bodyPr/>
          <a:lstStyle/>
          <a:p>
            <a:endParaRPr lang="fr-FR" b="1" dirty="0" smtClean="0"/>
          </a:p>
          <a:p>
            <a:r>
              <a:rPr lang="fr-FR" b="1" dirty="0" smtClean="0"/>
              <a:t>Présentation de la personne étrangère aux </a:t>
            </a:r>
            <a:r>
              <a:rPr lang="fr-FR" b="1" dirty="0"/>
              <a:t>autorités </a:t>
            </a:r>
            <a:r>
              <a:rPr lang="fr-FR" b="1" dirty="0" smtClean="0"/>
              <a:t>consulaires</a:t>
            </a:r>
          </a:p>
          <a:p>
            <a:pPr marL="0" indent="0">
              <a:buNone/>
            </a:pPr>
            <a:endParaRPr lang="fr-FR" dirty="0" smtClean="0"/>
          </a:p>
          <a:p>
            <a:pPr marL="0" indent="0">
              <a:buNone/>
            </a:pPr>
            <a:endParaRPr lang="fr-FR" dirty="0"/>
          </a:p>
          <a:p>
            <a:r>
              <a:rPr lang="fr-FR" b="1" dirty="0" smtClean="0"/>
              <a:t>L’interpellation à domicile </a:t>
            </a:r>
          </a:p>
          <a:p>
            <a:pPr marL="0" indent="0">
              <a:buNone/>
            </a:pPr>
            <a:endParaRPr lang="fr-FR" dirty="0"/>
          </a:p>
          <a:p>
            <a:pPr marL="0" indent="0">
              <a:buNone/>
            </a:pPr>
            <a:endParaRPr lang="fr-FR" dirty="0"/>
          </a:p>
        </p:txBody>
      </p:sp>
    </p:spTree>
    <p:extLst>
      <p:ext uri="{BB962C8B-B14F-4D97-AF65-F5344CB8AC3E}">
        <p14:creationId xmlns:p14="http://schemas.microsoft.com/office/powerpoint/2010/main" val="80502705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b="1" dirty="0" smtClean="0"/>
              <a:t>Présentation de la personne aux autorités consulaires (L. 513-5)</a:t>
            </a:r>
            <a:endParaRPr lang="fr-FR" b="1" dirty="0"/>
          </a:p>
        </p:txBody>
      </p:sp>
      <p:sp>
        <p:nvSpPr>
          <p:cNvPr id="3" name="Content Placeholder 2"/>
          <p:cNvSpPr>
            <a:spLocks noGrp="1"/>
          </p:cNvSpPr>
          <p:nvPr>
            <p:ph idx="1"/>
          </p:nvPr>
        </p:nvSpPr>
        <p:spPr>
          <a:xfrm>
            <a:off x="457200" y="1628800"/>
            <a:ext cx="8229600" cy="4525963"/>
          </a:xfrm>
        </p:spPr>
        <p:txBody>
          <a:bodyPr>
            <a:normAutofit fontScale="62500" lnSpcReduction="20000"/>
          </a:bodyPr>
          <a:lstStyle/>
          <a:p>
            <a:pPr marL="342900" lvl="1" indent="-342900" algn="just">
              <a:buFont typeface="Arial" panose="020B0604020202020204" pitchFamily="34" charset="0"/>
              <a:buChar char="•"/>
            </a:pPr>
            <a:r>
              <a:rPr lang="fr-FR" dirty="0" smtClean="0"/>
              <a:t>La personne assigné </a:t>
            </a:r>
            <a:r>
              <a:rPr lang="fr-FR" dirty="0"/>
              <a:t>à résidence n'a pas déféré, sans motif légitime, à une demande de présentation aux autorités consulaires du pays dont il est raisonnable de penser </a:t>
            </a:r>
            <a:r>
              <a:rPr lang="fr-FR" dirty="0" smtClean="0"/>
              <a:t>qu’elle a </a:t>
            </a:r>
            <a:r>
              <a:rPr lang="fr-FR" dirty="0"/>
              <a:t>la </a:t>
            </a:r>
            <a:r>
              <a:rPr lang="fr-FR" dirty="0" smtClean="0"/>
              <a:t>nationalité </a:t>
            </a:r>
            <a:r>
              <a:rPr lang="fr-FR" dirty="0" smtClean="0">
                <a:sym typeface="Wingdings" panose="05000000000000000000" pitchFamily="2" charset="2"/>
              </a:rPr>
              <a:t> </a:t>
            </a:r>
            <a:r>
              <a:rPr lang="fr-FR" dirty="0" smtClean="0"/>
              <a:t>l'autorité </a:t>
            </a:r>
            <a:r>
              <a:rPr lang="fr-FR" dirty="0"/>
              <a:t>administrative peut </a:t>
            </a:r>
            <a:r>
              <a:rPr lang="fr-FR" dirty="0" smtClean="0"/>
              <a:t>la faire </a:t>
            </a:r>
            <a:r>
              <a:rPr lang="fr-FR" dirty="0"/>
              <a:t>conduire auprès de ces autorités par les services de police ou les unités de gendarmerie en vue de cette démarche, dans les conditions et pour le temps strictement nécessaires à celle-ci.</a:t>
            </a:r>
          </a:p>
          <a:p>
            <a:pPr algn="just"/>
            <a:endParaRPr lang="fr-FR" sz="2800" dirty="0" smtClean="0"/>
          </a:p>
          <a:p>
            <a:pPr marL="342900" lvl="1" indent="-342900" algn="just">
              <a:buFont typeface="Arial" panose="020B0604020202020204" pitchFamily="34" charset="0"/>
              <a:buChar char="•"/>
            </a:pPr>
            <a:r>
              <a:rPr lang="fr-FR" dirty="0"/>
              <a:t>En cas d'impossibilité de faire conduire </a:t>
            </a:r>
            <a:r>
              <a:rPr lang="fr-FR" dirty="0" smtClean="0"/>
              <a:t>la personne auprès </a:t>
            </a:r>
            <a:r>
              <a:rPr lang="fr-FR" dirty="0"/>
              <a:t>des autorités consulaires résultant d'une obstruction volontaire de sa part, l'autorité administrative peut demander au juge des libertés et de la détention de l'autoriser à requérir les services de police </a:t>
            </a:r>
            <a:r>
              <a:rPr lang="fr-FR" dirty="0" smtClean="0"/>
              <a:t>pour </a:t>
            </a:r>
            <a:r>
              <a:rPr lang="fr-FR" dirty="0"/>
              <a:t>qu'ils visitent le domicile de </a:t>
            </a:r>
            <a:r>
              <a:rPr lang="fr-FR" dirty="0" smtClean="0"/>
              <a:t>la personne afin </a:t>
            </a:r>
            <a:r>
              <a:rPr lang="fr-FR" dirty="0"/>
              <a:t>de s'assurer de sa présence et </a:t>
            </a:r>
            <a:r>
              <a:rPr lang="fr-FR" dirty="0" smtClean="0"/>
              <a:t>la conduire </a:t>
            </a:r>
            <a:r>
              <a:rPr lang="fr-FR" dirty="0"/>
              <a:t>auprès des autorités consulaires et, si les conditions en sont remplies, de lui notifier une décision de placement en </a:t>
            </a:r>
            <a:r>
              <a:rPr lang="fr-FR" dirty="0" smtClean="0"/>
              <a:t>rétention.</a:t>
            </a:r>
            <a:endParaRPr lang="fr-FR" sz="2400" dirty="0" smtClean="0"/>
          </a:p>
          <a:p>
            <a:pPr marL="342900" lvl="1" indent="-342900" algn="just">
              <a:buFont typeface="Arial" panose="020B0604020202020204" pitchFamily="34" charset="0"/>
              <a:buChar char="•"/>
            </a:pPr>
            <a:endParaRPr lang="fr-FR" sz="2400" dirty="0"/>
          </a:p>
          <a:p>
            <a:pPr marL="342900" lvl="1" indent="-342900" algn="just">
              <a:buFont typeface="Arial" panose="020B0604020202020204" pitchFamily="34" charset="0"/>
              <a:buChar char="•"/>
            </a:pPr>
            <a:r>
              <a:rPr lang="fr-FR" dirty="0" smtClean="0"/>
              <a:t>Le JLD statue </a:t>
            </a:r>
            <a:r>
              <a:rPr lang="fr-FR" dirty="0"/>
              <a:t>dans les </a:t>
            </a:r>
            <a:r>
              <a:rPr lang="fr-FR" dirty="0" smtClean="0"/>
              <a:t>24H par </a:t>
            </a:r>
            <a:r>
              <a:rPr lang="fr-FR" dirty="0"/>
              <a:t>décision motivée </a:t>
            </a:r>
            <a:r>
              <a:rPr lang="fr-FR" dirty="0" smtClean="0"/>
              <a:t> et s'assure </a:t>
            </a:r>
            <a:r>
              <a:rPr lang="fr-FR" dirty="0"/>
              <a:t>de l'obstruction volontaire de l'étranger à la demande de présentation aux autorités </a:t>
            </a:r>
            <a:r>
              <a:rPr lang="fr-FR" dirty="0" smtClean="0"/>
              <a:t>consulaires. </a:t>
            </a:r>
            <a:endParaRPr lang="fr-FR" dirty="0"/>
          </a:p>
        </p:txBody>
      </p:sp>
    </p:spTree>
    <p:extLst>
      <p:ext uri="{BB962C8B-B14F-4D97-AF65-F5344CB8AC3E}">
        <p14:creationId xmlns:p14="http://schemas.microsoft.com/office/powerpoint/2010/main" val="193959984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b="1" dirty="0" smtClean="0"/>
              <a:t>Interpellation à domicile (L. 561-2 II)</a:t>
            </a:r>
            <a:endParaRPr lang="fr-FR" b="1" dirty="0"/>
          </a:p>
        </p:txBody>
      </p:sp>
      <p:sp>
        <p:nvSpPr>
          <p:cNvPr id="3" name="Content Placeholder 2"/>
          <p:cNvSpPr>
            <a:spLocks noGrp="1"/>
          </p:cNvSpPr>
          <p:nvPr>
            <p:ph idx="1"/>
          </p:nvPr>
        </p:nvSpPr>
        <p:spPr>
          <a:xfrm>
            <a:off x="467544" y="1340768"/>
            <a:ext cx="8229600" cy="4824536"/>
          </a:xfrm>
        </p:spPr>
        <p:txBody>
          <a:bodyPr>
            <a:noAutofit/>
          </a:bodyPr>
          <a:lstStyle/>
          <a:p>
            <a:pPr marL="342900" lvl="1" indent="-342900">
              <a:spcBef>
                <a:spcPts val="0"/>
              </a:spcBef>
              <a:buFont typeface="Arial" panose="020B0604020202020204" pitchFamily="34" charset="0"/>
              <a:buChar char="•"/>
            </a:pPr>
            <a:r>
              <a:rPr lang="fr-FR" sz="1800" dirty="0" smtClean="0"/>
              <a:t>Impossibilité d'exécuter l'éloignement car obstruction </a:t>
            </a:r>
            <a:r>
              <a:rPr lang="fr-FR" sz="1800" dirty="0"/>
              <a:t>volontaire de </a:t>
            </a:r>
            <a:r>
              <a:rPr lang="fr-FR" sz="1800" dirty="0" smtClean="0"/>
              <a:t>la personne assignée </a:t>
            </a:r>
            <a:r>
              <a:rPr lang="fr-FR" sz="1800" dirty="0"/>
              <a:t>à </a:t>
            </a:r>
            <a:r>
              <a:rPr lang="fr-FR" sz="1800" dirty="0" smtClean="0"/>
              <a:t>résidence</a:t>
            </a:r>
          </a:p>
          <a:p>
            <a:pPr marL="342900" lvl="1" indent="-342900">
              <a:spcBef>
                <a:spcPts val="0"/>
              </a:spcBef>
              <a:buFont typeface="Arial" panose="020B0604020202020204" pitchFamily="34" charset="0"/>
              <a:buChar char="•"/>
            </a:pPr>
            <a:endParaRPr lang="fr-FR" sz="1200" dirty="0"/>
          </a:p>
          <a:p>
            <a:pPr marL="342900" lvl="1" indent="-342900">
              <a:spcBef>
                <a:spcPts val="0"/>
              </a:spcBef>
              <a:buFont typeface="Arial" panose="020B0604020202020204" pitchFamily="34" charset="0"/>
              <a:buChar char="•"/>
            </a:pPr>
            <a:r>
              <a:rPr lang="fr-FR" sz="1800" dirty="0" smtClean="0"/>
              <a:t>Saisine du JLD par le préfet afin d’être autorisé </a:t>
            </a:r>
            <a:r>
              <a:rPr lang="fr-FR" sz="1800" dirty="0"/>
              <a:t>à requérir les services de police pour qu'ils visitent le domicile de </a:t>
            </a:r>
            <a:r>
              <a:rPr lang="fr-FR" sz="1800" dirty="0" smtClean="0"/>
              <a:t>la personne afin </a:t>
            </a:r>
            <a:r>
              <a:rPr lang="fr-FR" sz="1800" dirty="0"/>
              <a:t>de s'assurer de sa </a:t>
            </a:r>
            <a:r>
              <a:rPr lang="fr-FR" sz="1800" dirty="0" smtClean="0"/>
              <a:t>présence et de la reconduire </a:t>
            </a:r>
            <a:r>
              <a:rPr lang="fr-FR" sz="1800" dirty="0"/>
              <a:t>à la frontière ou, si le départ n'est pas possible immédiatement, de lui notifier une décision de placement en </a:t>
            </a:r>
            <a:r>
              <a:rPr lang="fr-FR" sz="1800" dirty="0" smtClean="0"/>
              <a:t>rétention.</a:t>
            </a:r>
          </a:p>
          <a:p>
            <a:pPr marL="0" lvl="1" indent="0">
              <a:spcBef>
                <a:spcPts val="0"/>
              </a:spcBef>
              <a:buNone/>
            </a:pPr>
            <a:endParaRPr lang="fr-FR" sz="1200" dirty="0"/>
          </a:p>
          <a:p>
            <a:pPr marL="342900" lvl="1" indent="-342900">
              <a:spcBef>
                <a:spcPts val="0"/>
              </a:spcBef>
              <a:buFont typeface="Arial" panose="020B0604020202020204" pitchFamily="34" charset="0"/>
              <a:buChar char="•"/>
            </a:pPr>
            <a:r>
              <a:rPr lang="fr-FR" sz="1800" dirty="0" smtClean="0"/>
              <a:t>JLD vérifie caractère </a:t>
            </a:r>
            <a:r>
              <a:rPr lang="fr-FR" sz="1800" dirty="0"/>
              <a:t>exécutoire de la décision d'éloignement </a:t>
            </a:r>
            <a:r>
              <a:rPr lang="fr-FR" sz="1800" dirty="0" smtClean="0"/>
              <a:t>+ obstruction volontaire</a:t>
            </a:r>
          </a:p>
          <a:p>
            <a:pPr marL="0" lvl="1" indent="0">
              <a:spcBef>
                <a:spcPts val="0"/>
              </a:spcBef>
              <a:buNone/>
            </a:pPr>
            <a:endParaRPr lang="fr-FR" sz="1200" dirty="0"/>
          </a:p>
          <a:p>
            <a:pPr marL="342900" lvl="1" indent="-342900">
              <a:spcBef>
                <a:spcPts val="0"/>
              </a:spcBef>
              <a:buFont typeface="Arial" panose="020B0604020202020204" pitchFamily="34" charset="0"/>
              <a:buChar char="•"/>
            </a:pPr>
            <a:r>
              <a:rPr lang="fr-FR" sz="1800" dirty="0" smtClean="0"/>
              <a:t>Ordonnance </a:t>
            </a:r>
            <a:r>
              <a:rPr lang="fr-FR" sz="1800" dirty="0"/>
              <a:t>exécutoire pendant 96H. </a:t>
            </a:r>
            <a:endParaRPr lang="fr-FR" sz="1800" dirty="0" smtClean="0"/>
          </a:p>
          <a:p>
            <a:pPr marL="0" lvl="1" indent="0">
              <a:spcBef>
                <a:spcPts val="0"/>
              </a:spcBef>
              <a:buNone/>
            </a:pPr>
            <a:endParaRPr lang="fr-FR" sz="1200" dirty="0"/>
          </a:p>
          <a:p>
            <a:pPr>
              <a:spcBef>
                <a:spcPts val="0"/>
              </a:spcBef>
            </a:pPr>
            <a:r>
              <a:rPr lang="fr-FR" sz="1800" dirty="0" smtClean="0"/>
              <a:t>Ordonnance notifiée </a:t>
            </a:r>
            <a:r>
              <a:rPr lang="fr-FR" sz="1800" dirty="0"/>
              <a:t>sur place à l'étranger dans une langue qu'il comprend ou, à défaut, à l'occupant des lieux, qui en reçoit copie intégrale contre récépissé. </a:t>
            </a:r>
            <a:endParaRPr lang="fr-FR" sz="1800" dirty="0" smtClean="0"/>
          </a:p>
          <a:p>
            <a:pPr marL="0" indent="0">
              <a:spcBef>
                <a:spcPts val="0"/>
              </a:spcBef>
              <a:buNone/>
            </a:pPr>
            <a:endParaRPr lang="fr-FR" sz="1200" dirty="0"/>
          </a:p>
          <a:p>
            <a:pPr>
              <a:spcBef>
                <a:spcPts val="0"/>
              </a:spcBef>
            </a:pPr>
            <a:r>
              <a:rPr lang="fr-FR" sz="1800" dirty="0" smtClean="0"/>
              <a:t>Opérations </a:t>
            </a:r>
            <a:r>
              <a:rPr lang="fr-FR" sz="1800" dirty="0"/>
              <a:t>ne peuvent être commencées avant 6 heures ni après 21 heures. </a:t>
            </a:r>
          </a:p>
          <a:p>
            <a:pPr marL="0" indent="0">
              <a:spcBef>
                <a:spcPts val="0"/>
              </a:spcBef>
              <a:buNone/>
            </a:pPr>
            <a:r>
              <a:rPr lang="fr-FR" sz="1800" dirty="0"/>
              <a:t> </a:t>
            </a:r>
            <a:endParaRPr lang="fr-FR" sz="1800" dirty="0" smtClean="0"/>
          </a:p>
          <a:p>
            <a:pPr>
              <a:spcBef>
                <a:spcPts val="0"/>
              </a:spcBef>
            </a:pPr>
            <a:r>
              <a:rPr lang="fr-FR" sz="1800" dirty="0" smtClean="0"/>
              <a:t>Appel </a:t>
            </a:r>
            <a:r>
              <a:rPr lang="fr-FR" sz="1800" dirty="0"/>
              <a:t>saisi sans forme et non-suspensif + Cour doit statuer dans un délai de quarante-huit heures à compter de sa saisine. </a:t>
            </a:r>
          </a:p>
          <a:p>
            <a:endParaRPr lang="fr-FR" sz="1600" dirty="0"/>
          </a:p>
        </p:txBody>
      </p:sp>
    </p:spTree>
    <p:extLst>
      <p:ext uri="{BB962C8B-B14F-4D97-AF65-F5344CB8AC3E}">
        <p14:creationId xmlns:p14="http://schemas.microsoft.com/office/powerpoint/2010/main" val="293942901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b="1" dirty="0" smtClean="0"/>
              <a:t>Précisions sur l’enfermement des mineurs (L. 551-1)</a:t>
            </a:r>
            <a:endParaRPr lang="fr-FR" b="1" dirty="0"/>
          </a:p>
        </p:txBody>
      </p:sp>
      <p:sp>
        <p:nvSpPr>
          <p:cNvPr id="3" name="Content Placeholder 2"/>
          <p:cNvSpPr>
            <a:spLocks noGrp="1"/>
          </p:cNvSpPr>
          <p:nvPr>
            <p:ph idx="1"/>
          </p:nvPr>
        </p:nvSpPr>
        <p:spPr>
          <a:xfrm>
            <a:off x="457200" y="1600200"/>
            <a:ext cx="8229600" cy="4637112"/>
          </a:xfrm>
        </p:spPr>
        <p:txBody>
          <a:bodyPr>
            <a:noAutofit/>
          </a:bodyPr>
          <a:lstStyle/>
          <a:p>
            <a:pPr lvl="0" algn="just"/>
            <a:r>
              <a:rPr lang="fr-FR" sz="1800" dirty="0" smtClean="0">
                <a:latin typeface="+mj-lt"/>
              </a:rPr>
              <a:t>Impossibilité PRA contre une personne accompagnée d’un mineur sauf:</a:t>
            </a:r>
            <a:r>
              <a:rPr lang="fr-FR" sz="1800" dirty="0">
                <a:latin typeface="+mj-lt"/>
              </a:rPr>
              <a:t> </a:t>
            </a:r>
            <a:endParaRPr lang="fr-FR" sz="1400" dirty="0">
              <a:latin typeface="+mj-lt"/>
            </a:endParaRPr>
          </a:p>
          <a:p>
            <a:pPr lvl="1" algn="just"/>
            <a:r>
              <a:rPr lang="fr-FR" sz="1600" dirty="0" smtClean="0">
                <a:latin typeface="+mj-lt"/>
              </a:rPr>
              <a:t>Violation des </a:t>
            </a:r>
            <a:r>
              <a:rPr lang="fr-FR" sz="1600" dirty="0">
                <a:latin typeface="+mj-lt"/>
              </a:rPr>
              <a:t>prescriptions d'une précédente mesure d'assignation à résidence </a:t>
            </a:r>
            <a:r>
              <a:rPr lang="fr-FR" sz="1600" dirty="0" smtClean="0">
                <a:latin typeface="+mj-lt"/>
              </a:rPr>
              <a:t>;</a:t>
            </a:r>
            <a:endParaRPr lang="fr-FR" sz="1050" dirty="0">
              <a:latin typeface="+mj-lt"/>
            </a:endParaRPr>
          </a:p>
          <a:p>
            <a:pPr lvl="1" algn="just"/>
            <a:r>
              <a:rPr lang="fr-FR" sz="1600" dirty="0" smtClean="0">
                <a:latin typeface="+mj-lt"/>
              </a:rPr>
              <a:t>Si, </a:t>
            </a:r>
            <a:r>
              <a:rPr lang="fr-FR" sz="1600" dirty="0">
                <a:latin typeface="+mj-lt"/>
              </a:rPr>
              <a:t>à l'occasion de la mise en œuvre de la mesure d'éloignement, il a pris la fuite ou opposé un refus </a:t>
            </a:r>
            <a:r>
              <a:rPr lang="fr-FR" sz="1600" dirty="0" smtClean="0">
                <a:latin typeface="+mj-lt"/>
              </a:rPr>
              <a:t>;</a:t>
            </a:r>
            <a:endParaRPr lang="fr-FR" sz="1200" dirty="0">
              <a:latin typeface="+mj-lt"/>
            </a:endParaRPr>
          </a:p>
          <a:p>
            <a:pPr lvl="1" algn="just"/>
            <a:r>
              <a:rPr lang="fr-FR" sz="1600" dirty="0" smtClean="0">
                <a:latin typeface="+mj-lt"/>
              </a:rPr>
              <a:t>Si</a:t>
            </a:r>
            <a:r>
              <a:rPr lang="fr-FR" sz="1600" dirty="0">
                <a:latin typeface="+mj-lt"/>
              </a:rPr>
              <a:t>, en considération de l'intérêt du mineur, le placement en rétention de l'étranger dans les quarante-huit heures précédant le départ programmé préserve l'intéressé et le mineur qui l'accompagne des contraintes liées aux nécessités de transfert.</a:t>
            </a:r>
            <a:endParaRPr lang="fr-FR" sz="1200" dirty="0">
              <a:latin typeface="+mj-lt"/>
            </a:endParaRPr>
          </a:p>
          <a:p>
            <a:pPr marL="0" indent="0" algn="just">
              <a:buNone/>
            </a:pPr>
            <a:r>
              <a:rPr lang="fr-FR" sz="1600" dirty="0">
                <a:latin typeface="+mj-lt"/>
              </a:rPr>
              <a:t> </a:t>
            </a:r>
            <a:endParaRPr lang="fr-FR" sz="1400" dirty="0">
              <a:latin typeface="+mj-lt"/>
            </a:endParaRPr>
          </a:p>
          <a:p>
            <a:pPr algn="just"/>
            <a:r>
              <a:rPr lang="fr-FR" sz="1600" dirty="0" smtClean="0">
                <a:latin typeface="+mj-lt"/>
              </a:rPr>
              <a:t>Durée </a:t>
            </a:r>
            <a:r>
              <a:rPr lang="fr-FR" sz="1600" dirty="0">
                <a:latin typeface="+mj-lt"/>
              </a:rPr>
              <a:t>du placement en rétention </a:t>
            </a:r>
            <a:r>
              <a:rPr lang="fr-FR" sz="1600" dirty="0" smtClean="0">
                <a:latin typeface="+mj-lt"/>
              </a:rPr>
              <a:t>la </a:t>
            </a:r>
            <a:r>
              <a:rPr lang="fr-FR" sz="1600" dirty="0">
                <a:latin typeface="+mj-lt"/>
              </a:rPr>
              <a:t>plus brève possible, eu égard au temps strictement nécessaire à l'organisation du départ.</a:t>
            </a:r>
          </a:p>
          <a:p>
            <a:pPr marL="0" indent="0" algn="just">
              <a:buNone/>
            </a:pPr>
            <a:r>
              <a:rPr lang="fr-FR" sz="1600" dirty="0">
                <a:latin typeface="+mj-lt"/>
              </a:rPr>
              <a:t> </a:t>
            </a:r>
            <a:endParaRPr lang="fr-FR" sz="1400" dirty="0">
              <a:latin typeface="+mj-lt"/>
            </a:endParaRPr>
          </a:p>
          <a:p>
            <a:pPr algn="just"/>
            <a:r>
              <a:rPr lang="fr-FR" sz="1600" dirty="0">
                <a:latin typeface="+mj-lt"/>
              </a:rPr>
              <a:t>Dans tous les cas, le placement en rétention d'un étranger accompagné d'un mineur n'est possible que dans un lieu de rétention administrative bénéficiant de chambres isolées et adaptées, spécifiquement destinées à l'accueil des familles.</a:t>
            </a:r>
          </a:p>
          <a:p>
            <a:pPr marL="0" indent="0" algn="just">
              <a:buNone/>
            </a:pPr>
            <a:endParaRPr lang="fr-FR" sz="1400" dirty="0">
              <a:latin typeface="+mj-lt"/>
            </a:endParaRPr>
          </a:p>
          <a:p>
            <a:pPr algn="just"/>
            <a:r>
              <a:rPr lang="fr-FR" sz="1600" dirty="0">
                <a:latin typeface="+mj-lt"/>
              </a:rPr>
              <a:t>L'intérêt supérieur de l'enfant doit être une considération primordiale pour l'application du présent article</a:t>
            </a:r>
            <a:r>
              <a:rPr lang="fr-FR" sz="1600" dirty="0" smtClean="0">
                <a:latin typeface="+mj-lt"/>
              </a:rPr>
              <a:t>.</a:t>
            </a:r>
            <a:r>
              <a:rPr lang="fr-FR" sz="1600" dirty="0">
                <a:latin typeface="+mj-lt"/>
              </a:rPr>
              <a:t> </a:t>
            </a:r>
            <a:endParaRPr lang="fr-FR" sz="1400" dirty="0">
              <a:latin typeface="+mj-lt"/>
            </a:endParaRPr>
          </a:p>
          <a:p>
            <a:pPr marL="0" indent="0" algn="just">
              <a:buNone/>
            </a:pPr>
            <a:r>
              <a:rPr lang="fr-FR" sz="1600" dirty="0">
                <a:latin typeface="+mj-lt"/>
              </a:rPr>
              <a:t> </a:t>
            </a:r>
          </a:p>
          <a:p>
            <a:pPr algn="just"/>
            <a:endParaRPr lang="fr-FR" sz="1600" dirty="0">
              <a:latin typeface="+mj-lt"/>
            </a:endParaRPr>
          </a:p>
        </p:txBody>
      </p:sp>
    </p:spTree>
    <p:extLst>
      <p:ext uri="{BB962C8B-B14F-4D97-AF65-F5344CB8AC3E}">
        <p14:creationId xmlns:p14="http://schemas.microsoft.com/office/powerpoint/2010/main" val="43439913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Divers</a:t>
            </a:r>
            <a:endParaRPr lang="fr-FR" dirty="0"/>
          </a:p>
        </p:txBody>
      </p:sp>
      <p:sp>
        <p:nvSpPr>
          <p:cNvPr id="3" name="Content Placeholder 2"/>
          <p:cNvSpPr>
            <a:spLocks noGrp="1"/>
          </p:cNvSpPr>
          <p:nvPr>
            <p:ph idx="1"/>
          </p:nvPr>
        </p:nvSpPr>
        <p:spPr/>
        <p:txBody>
          <a:bodyPr>
            <a:normAutofit fontScale="62500" lnSpcReduction="20000"/>
          </a:bodyPr>
          <a:lstStyle/>
          <a:p>
            <a:r>
              <a:rPr lang="fr-FR" b="1" dirty="0" smtClean="0"/>
              <a:t>Nouvelle </a:t>
            </a:r>
            <a:r>
              <a:rPr lang="fr-FR" b="1" dirty="0"/>
              <a:t>infraction pénale liée au non-respect d’une assignation à </a:t>
            </a:r>
            <a:r>
              <a:rPr lang="fr-FR" b="1" dirty="0" smtClean="0"/>
              <a:t>résidence (article L. 624-4)</a:t>
            </a:r>
          </a:p>
          <a:p>
            <a:pPr marL="0" indent="0">
              <a:buNone/>
            </a:pPr>
            <a:endParaRPr lang="fr-FR" b="1" dirty="0" smtClean="0"/>
          </a:p>
          <a:p>
            <a:pPr lvl="1" algn="just"/>
            <a:r>
              <a:rPr lang="fr-FR" i="1" dirty="0" smtClean="0"/>
              <a:t>« Les </a:t>
            </a:r>
            <a:r>
              <a:rPr lang="fr-FR" i="1" dirty="0"/>
              <a:t>étrangers qui n'auront pas rejoint dans les délais prescrits la résidence qui leur est assignée en application des articles L. 523-3, L. 523-4, L. 523-5, L. 561-1 ou L. 561-2 ou qui, ultérieurement, ont quitté cette résidence sans autorisation de l'autorité administrative, sont passibles d'une peine d'emprisonnement de trois ans</a:t>
            </a:r>
            <a:r>
              <a:rPr lang="fr-FR" i="1" dirty="0" smtClean="0"/>
              <a:t>. »</a:t>
            </a:r>
            <a:endParaRPr lang="fr-FR" i="1" dirty="0"/>
          </a:p>
          <a:p>
            <a:pPr marL="0" indent="0">
              <a:buNone/>
            </a:pPr>
            <a:r>
              <a:rPr lang="fr-FR" dirty="0"/>
              <a:t> </a:t>
            </a:r>
          </a:p>
          <a:p>
            <a:r>
              <a:rPr lang="fr-FR" b="1" dirty="0" smtClean="0"/>
              <a:t>Succession </a:t>
            </a:r>
            <a:r>
              <a:rPr lang="fr-FR" b="1" dirty="0"/>
              <a:t>de placements en </a:t>
            </a:r>
            <a:r>
              <a:rPr lang="fr-FR" b="1" dirty="0" smtClean="0"/>
              <a:t>rétention (article L. 551-1)</a:t>
            </a:r>
            <a:r>
              <a:rPr lang="fr-FR" dirty="0"/>
              <a:t> </a:t>
            </a:r>
          </a:p>
          <a:p>
            <a:pPr lvl="1" algn="just"/>
            <a:r>
              <a:rPr lang="fr-FR" i="1" dirty="0" smtClean="0"/>
              <a:t>« La </a:t>
            </a:r>
            <a:r>
              <a:rPr lang="fr-FR" i="1" dirty="0"/>
              <a:t>décision de placement en rétention ne peut être prise avant l'expiration d'un délai de sept jours à compter du terme d'un précédent placement prononcé en vue de l'exécution de la même mesure </a:t>
            </a:r>
            <a:r>
              <a:rPr lang="fr-FR" i="1" dirty="0" smtClean="0"/>
              <a:t>d'éloignement.</a:t>
            </a:r>
          </a:p>
          <a:p>
            <a:pPr lvl="1" algn="just"/>
            <a:r>
              <a:rPr lang="fr-FR" i="1" dirty="0" smtClean="0"/>
              <a:t>Toutefois</a:t>
            </a:r>
            <a:r>
              <a:rPr lang="fr-FR" i="1" dirty="0"/>
              <a:t>, si le précédent placement en rétention a pris fin après que l'étranger s'était soustrait aux mesures de surveillance dont il faisait l'objet, l'autorité administrative peut décider d'un nouveau placement en rétention avant l'expiration de ce délai</a:t>
            </a:r>
            <a:r>
              <a:rPr lang="fr-FR" i="1" dirty="0" smtClean="0"/>
              <a:t>. »</a:t>
            </a:r>
            <a:endParaRPr lang="fr-FR" i="1" dirty="0"/>
          </a:p>
        </p:txBody>
      </p:sp>
    </p:spTree>
    <p:extLst>
      <p:ext uri="{BB962C8B-B14F-4D97-AF65-F5344CB8AC3E}">
        <p14:creationId xmlns:p14="http://schemas.microsoft.com/office/powerpoint/2010/main" val="366525735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772816"/>
            <a:ext cx="7772400" cy="2763738"/>
          </a:xfrm>
        </p:spPr>
        <p:txBody>
          <a:bodyPr>
            <a:normAutofit fontScale="90000"/>
          </a:bodyPr>
          <a:lstStyle/>
          <a:p>
            <a:r>
              <a:rPr lang="fr-FR" b="1" dirty="0" smtClean="0"/>
              <a:t/>
            </a:r>
            <a:br>
              <a:rPr lang="fr-FR" b="1" dirty="0" smtClean="0"/>
            </a:br>
            <a:r>
              <a:rPr lang="fr-FR" b="1" dirty="0" smtClean="0"/>
              <a:t>Loi du </a:t>
            </a:r>
            <a:r>
              <a:rPr lang="fr-FR" b="1" dirty="0"/>
              <a:t>7 mars 2016 relative au droit des étrangers en </a:t>
            </a:r>
            <a:r>
              <a:rPr lang="fr-FR" b="1" dirty="0" smtClean="0"/>
              <a:t>France</a:t>
            </a:r>
            <a:r>
              <a:rPr lang="fr-FR" b="1" u="sng" dirty="0" smtClean="0"/>
              <a:t/>
            </a:r>
            <a:br>
              <a:rPr lang="fr-FR" b="1" u="sng" dirty="0" smtClean="0"/>
            </a:br>
            <a:r>
              <a:rPr lang="fr-FR" b="1" u="sng" dirty="0"/>
              <a:t/>
            </a:r>
            <a:br>
              <a:rPr lang="fr-FR" b="1" u="sng" dirty="0"/>
            </a:br>
            <a:r>
              <a:rPr lang="fr-FR" b="1" u="sng" dirty="0" smtClean="0"/>
              <a:t>Eloignement et enfermement</a:t>
            </a:r>
            <a:r>
              <a:rPr lang="fr-FR" u="sng" dirty="0"/>
              <a:t/>
            </a:r>
            <a:br>
              <a:rPr lang="fr-FR" u="sng" dirty="0"/>
            </a:br>
            <a:endParaRPr lang="fr-FR" u="sng" dirty="0"/>
          </a:p>
        </p:txBody>
      </p:sp>
    </p:spTree>
    <p:extLst>
      <p:ext uri="{BB962C8B-B14F-4D97-AF65-F5344CB8AC3E}">
        <p14:creationId xmlns:p14="http://schemas.microsoft.com/office/powerpoint/2010/main" val="46479770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b="1" u="sng" dirty="0" smtClean="0"/>
              <a:t/>
            </a:r>
            <a:br>
              <a:rPr lang="fr-FR" b="1" u="sng" dirty="0" smtClean="0"/>
            </a:br>
            <a:r>
              <a:rPr lang="fr-FR" b="1" u="sng" dirty="0" smtClean="0"/>
              <a:t>I Le nouveau contentieux de l’éloignement</a:t>
            </a:r>
            <a:r>
              <a:rPr lang="fr-FR" dirty="0" smtClean="0"/>
              <a:t/>
            </a:r>
            <a:br>
              <a:rPr lang="fr-FR" dirty="0" smtClean="0"/>
            </a:br>
            <a:endParaRPr lang="fr-FR" dirty="0"/>
          </a:p>
        </p:txBody>
      </p:sp>
      <p:sp>
        <p:nvSpPr>
          <p:cNvPr id="3" name="Content Placeholder 2"/>
          <p:cNvSpPr>
            <a:spLocks noGrp="1"/>
          </p:cNvSpPr>
          <p:nvPr>
            <p:ph idx="1"/>
          </p:nvPr>
        </p:nvSpPr>
        <p:spPr/>
        <p:txBody>
          <a:bodyPr/>
          <a:lstStyle/>
          <a:p>
            <a:r>
              <a:rPr lang="fr-FR" b="1" dirty="0" smtClean="0"/>
              <a:t>Des délais différents pour contester les OQTF.</a:t>
            </a:r>
            <a:endParaRPr lang="fr-FR" b="1" dirty="0"/>
          </a:p>
          <a:p>
            <a:endParaRPr lang="fr-FR" b="1" dirty="0" smtClean="0"/>
          </a:p>
          <a:p>
            <a:r>
              <a:rPr lang="fr-FR" b="1" dirty="0" smtClean="0"/>
              <a:t>Généralisation et banalisation des interdictions administratives.</a:t>
            </a:r>
            <a:endParaRPr lang="fr-FR" dirty="0"/>
          </a:p>
          <a:p>
            <a:endParaRPr lang="fr-FR" b="1" dirty="0" smtClean="0"/>
          </a:p>
          <a:p>
            <a:r>
              <a:rPr lang="fr-FR" b="1" dirty="0" smtClean="0"/>
              <a:t>L’alignement du sort des étrangers détenus sur celui des étrangers retenus.</a:t>
            </a:r>
            <a:endParaRPr lang="fr-FR" b="1" dirty="0"/>
          </a:p>
        </p:txBody>
      </p:sp>
    </p:spTree>
    <p:extLst>
      <p:ext uri="{BB962C8B-B14F-4D97-AF65-F5344CB8AC3E}">
        <p14:creationId xmlns:p14="http://schemas.microsoft.com/office/powerpoint/2010/main" val="280005283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936104"/>
          </a:xfrm>
        </p:spPr>
        <p:txBody>
          <a:bodyPr>
            <a:normAutofit fontScale="90000"/>
          </a:bodyPr>
          <a:lstStyle/>
          <a:p>
            <a:r>
              <a:rPr lang="fr-FR" b="1" dirty="0" smtClean="0"/>
              <a:t>Trois délais différents pour les OQTF</a:t>
            </a:r>
            <a:endParaRPr lang="fr-FR" dirty="0"/>
          </a:p>
        </p:txBody>
      </p:sp>
      <p:sp>
        <p:nvSpPr>
          <p:cNvPr id="3" name="Content Placeholder 2"/>
          <p:cNvSpPr>
            <a:spLocks noGrp="1"/>
          </p:cNvSpPr>
          <p:nvPr>
            <p:ph idx="1"/>
          </p:nvPr>
        </p:nvSpPr>
        <p:spPr/>
        <p:txBody>
          <a:bodyPr>
            <a:normAutofit fontScale="55000" lnSpcReduction="20000"/>
          </a:bodyPr>
          <a:lstStyle/>
          <a:p>
            <a:r>
              <a:rPr lang="fr-FR" b="1" dirty="0" smtClean="0"/>
              <a:t>OQTF 30 jours</a:t>
            </a:r>
          </a:p>
          <a:p>
            <a:pPr marL="0" indent="0">
              <a:buNone/>
            </a:pPr>
            <a:endParaRPr lang="fr-FR" dirty="0" smtClean="0"/>
          </a:p>
          <a:p>
            <a:pPr lvl="0"/>
            <a:r>
              <a:rPr lang="fr-FR" b="1" dirty="0" smtClean="0"/>
              <a:t>OQTF sans délai de départ volontaire</a:t>
            </a:r>
          </a:p>
          <a:p>
            <a:pPr marL="0" lvl="0" indent="0">
              <a:buNone/>
            </a:pPr>
            <a:endParaRPr lang="fr-FR" dirty="0" smtClean="0"/>
          </a:p>
          <a:p>
            <a:pPr lvl="0"/>
            <a:r>
              <a:rPr lang="fr-FR" b="1" dirty="0" smtClean="0"/>
              <a:t>OQTF 15 jours</a:t>
            </a:r>
          </a:p>
          <a:p>
            <a:pPr marL="0" lvl="0" indent="0">
              <a:buNone/>
            </a:pPr>
            <a:endParaRPr lang="fr-FR" b="1" dirty="0"/>
          </a:p>
          <a:p>
            <a:pPr lvl="1"/>
            <a:r>
              <a:rPr lang="fr-FR" sz="2900" dirty="0" smtClean="0"/>
              <a:t>1</a:t>
            </a:r>
            <a:r>
              <a:rPr lang="fr-FR" sz="2900" dirty="0"/>
              <a:t>° Si l'étranger ne peut justifier être entré régulièrement sur le territoire </a:t>
            </a:r>
            <a:r>
              <a:rPr lang="fr-FR" sz="2900" dirty="0" smtClean="0"/>
              <a:t>français</a:t>
            </a:r>
            <a:endParaRPr lang="fr-FR" sz="2200" dirty="0"/>
          </a:p>
          <a:p>
            <a:pPr marL="457200" lvl="1" indent="0">
              <a:buNone/>
            </a:pPr>
            <a:endParaRPr lang="fr-FR" sz="2900" dirty="0"/>
          </a:p>
          <a:p>
            <a:pPr lvl="1"/>
            <a:r>
              <a:rPr lang="fr-FR" sz="2900" dirty="0"/>
              <a:t>2° Si l'étranger s'est maintenu sur le territoire français au-delà de la durée de validité de son visa </a:t>
            </a:r>
            <a:r>
              <a:rPr lang="fr-FR" sz="2900" dirty="0" smtClean="0"/>
              <a:t>ou au-delà de trois mois s’il est dispensé de visa, cela sans avoir sollicité de titre de séjour</a:t>
            </a:r>
          </a:p>
          <a:p>
            <a:pPr marL="457200" lvl="1" indent="0">
              <a:buNone/>
            </a:pPr>
            <a:r>
              <a:rPr lang="fr-FR" sz="2900" dirty="0"/>
              <a:t> </a:t>
            </a:r>
          </a:p>
          <a:p>
            <a:pPr lvl="1"/>
            <a:r>
              <a:rPr lang="fr-FR" sz="2900" dirty="0"/>
              <a:t>4° Si l'étranger n'a pas demandé le renouvellement de son titre de séjour temporaire ou pluriannuel et s'est maintenu sur le territoire français à l'expiration de ce titre ;</a:t>
            </a:r>
            <a:endParaRPr lang="fr-FR" sz="2500" dirty="0"/>
          </a:p>
          <a:p>
            <a:pPr marL="0" indent="0">
              <a:buNone/>
            </a:pPr>
            <a:endParaRPr lang="fr-FR" sz="2900" dirty="0"/>
          </a:p>
          <a:p>
            <a:pPr lvl="1"/>
            <a:r>
              <a:rPr lang="fr-FR" sz="2900" dirty="0"/>
              <a:t>6° Si la reconnaissance de la qualité de réfugié ou le bénéfice de la protection subsidiaire a été définitivement refusé à </a:t>
            </a:r>
            <a:r>
              <a:rPr lang="fr-FR" sz="2900" dirty="0" smtClean="0"/>
              <a:t>l'étranger</a:t>
            </a:r>
            <a:endParaRPr lang="fr-FR" sz="2500" dirty="0"/>
          </a:p>
          <a:p>
            <a:endParaRPr lang="fr-FR" dirty="0"/>
          </a:p>
          <a:p>
            <a:endParaRPr lang="fr-FR" dirty="0"/>
          </a:p>
        </p:txBody>
      </p:sp>
    </p:spTree>
    <p:extLst>
      <p:ext uri="{BB962C8B-B14F-4D97-AF65-F5344CB8AC3E}">
        <p14:creationId xmlns:p14="http://schemas.microsoft.com/office/powerpoint/2010/main" val="248026286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b="1" dirty="0"/>
              <a:t>Généralisation et banalisation des interdictions administratives</a:t>
            </a:r>
            <a:endParaRPr lang="fr-FR" dirty="0"/>
          </a:p>
        </p:txBody>
      </p:sp>
      <p:sp>
        <p:nvSpPr>
          <p:cNvPr id="3" name="Content Placeholder 2"/>
          <p:cNvSpPr>
            <a:spLocks noGrp="1"/>
          </p:cNvSpPr>
          <p:nvPr>
            <p:ph idx="1"/>
          </p:nvPr>
        </p:nvSpPr>
        <p:spPr/>
        <p:txBody>
          <a:bodyPr>
            <a:normAutofit fontScale="55000" lnSpcReduction="20000"/>
          </a:bodyPr>
          <a:lstStyle/>
          <a:p>
            <a:pPr lvl="0"/>
            <a:endParaRPr lang="fr-FR" u="sng" dirty="0"/>
          </a:p>
          <a:p>
            <a:pPr lvl="0" algn="just"/>
            <a:r>
              <a:rPr lang="fr-FR" b="1" dirty="0" smtClean="0"/>
              <a:t>IRTF automatique: </a:t>
            </a:r>
          </a:p>
          <a:p>
            <a:pPr lvl="1" algn="just"/>
            <a:r>
              <a:rPr lang="fr-FR" sz="2900" i="1" dirty="0" smtClean="0"/>
              <a:t>« L'autorité </a:t>
            </a:r>
            <a:r>
              <a:rPr lang="fr-FR" sz="2900" i="1" dirty="0"/>
              <a:t>administrative, par une décision motivée, </a:t>
            </a:r>
            <a:r>
              <a:rPr lang="fr-FR" sz="2900" i="1" u="sng" dirty="0"/>
              <a:t>assortit </a:t>
            </a:r>
            <a:r>
              <a:rPr lang="fr-FR" sz="2900" i="1" dirty="0"/>
              <a:t>l'obligation de quitter le territoire français d'une interdiction de retour sur le territoire français, d'une durée maximale de trois ans à compter de sa notification, lorsque aucun délai de départ volontaire n'a été accordé à l'étranger ou lorsque l'étranger n'a pas satisfait à cette obligation dans le délai imparti</a:t>
            </a:r>
            <a:r>
              <a:rPr lang="fr-FR" sz="2900" i="1" dirty="0" smtClean="0"/>
              <a:t>. »</a:t>
            </a:r>
            <a:r>
              <a:rPr lang="fr-FR" sz="2900" dirty="0" smtClean="0"/>
              <a:t>  (</a:t>
            </a:r>
            <a:r>
              <a:rPr lang="fr-FR" sz="2900" dirty="0"/>
              <a:t>L. 511-1 III du </a:t>
            </a:r>
            <a:r>
              <a:rPr lang="fr-FR" sz="2900" dirty="0" smtClean="0"/>
              <a:t>CESEDA)</a:t>
            </a:r>
          </a:p>
          <a:p>
            <a:pPr marL="0" indent="0">
              <a:buNone/>
            </a:pPr>
            <a:r>
              <a:rPr lang="fr-FR" dirty="0"/>
              <a:t> </a:t>
            </a:r>
            <a:endParaRPr lang="fr-FR" sz="2800" dirty="0"/>
          </a:p>
          <a:p>
            <a:pPr lvl="0"/>
            <a:r>
              <a:rPr lang="fr-FR" b="1" dirty="0" smtClean="0"/>
              <a:t>Interdiction de circulation pour les ressortissants communautaires</a:t>
            </a:r>
            <a:r>
              <a:rPr lang="fr-FR" dirty="0" smtClean="0"/>
              <a:t> en cas d’OQTF prise pour l’un des deux motifs suivants:</a:t>
            </a:r>
            <a:endParaRPr lang="fr-FR" sz="2800" dirty="0"/>
          </a:p>
          <a:p>
            <a:pPr lvl="1"/>
            <a:endParaRPr lang="fr-FR" dirty="0" smtClean="0"/>
          </a:p>
          <a:p>
            <a:pPr lvl="1" algn="just"/>
            <a:r>
              <a:rPr lang="fr-FR" sz="2900" dirty="0" smtClean="0"/>
              <a:t>Le séjour </a:t>
            </a:r>
            <a:r>
              <a:rPr lang="fr-FR" sz="2900" dirty="0"/>
              <a:t>est constitutif d'un abus de </a:t>
            </a:r>
            <a:r>
              <a:rPr lang="fr-FR" sz="2900" dirty="0" smtClean="0"/>
              <a:t>droit </a:t>
            </a:r>
            <a:r>
              <a:rPr lang="fr-FR" sz="2900" dirty="0" smtClean="0">
                <a:sym typeface="Wingdings" panose="05000000000000000000" pitchFamily="2" charset="2"/>
              </a:rPr>
              <a:t> </a:t>
            </a:r>
            <a:r>
              <a:rPr lang="fr-FR" sz="2900" i="1" dirty="0" smtClean="0">
                <a:sym typeface="Wingdings" panose="05000000000000000000" pitchFamily="2" charset="2"/>
              </a:rPr>
              <a:t>« </a:t>
            </a:r>
            <a:r>
              <a:rPr lang="fr-FR" sz="2900" i="1" dirty="0" smtClean="0"/>
              <a:t>constitue </a:t>
            </a:r>
            <a:r>
              <a:rPr lang="fr-FR" sz="2900" i="1" dirty="0"/>
              <a:t>un abus de droit le fait de renouveler des séjours de moins de trois mois dans le but de se maintenir sur le territoire alors que les conditions requises pour un séjour d'une durée supérieure à trois mois ne sont pas remplies. Constitue également un abus de droit le séjour en France dans le but essentiel de bénéficier du système d'assistance sociale </a:t>
            </a:r>
            <a:r>
              <a:rPr lang="fr-FR" sz="2900" i="1" dirty="0" smtClean="0"/>
              <a:t>« </a:t>
            </a:r>
            <a:endParaRPr lang="fr-FR" sz="2500" i="1" dirty="0"/>
          </a:p>
          <a:p>
            <a:pPr marL="457200" lvl="1" indent="0">
              <a:buNone/>
            </a:pPr>
            <a:endParaRPr lang="fr-FR" sz="2800" dirty="0"/>
          </a:p>
          <a:p>
            <a:pPr lvl="1" algn="just"/>
            <a:r>
              <a:rPr lang="fr-FR" sz="2900" dirty="0" smtClean="0"/>
              <a:t>Le comportement </a:t>
            </a:r>
            <a:r>
              <a:rPr lang="fr-FR" sz="2900" dirty="0"/>
              <a:t>personnel </a:t>
            </a:r>
            <a:r>
              <a:rPr lang="fr-FR" sz="2900" dirty="0" smtClean="0"/>
              <a:t>de l’étranger </a:t>
            </a:r>
            <a:r>
              <a:rPr lang="fr-FR" sz="2900" i="1" dirty="0" smtClean="0"/>
              <a:t>« constitue</a:t>
            </a:r>
            <a:r>
              <a:rPr lang="fr-FR" sz="2900" i="1" dirty="0"/>
              <a:t>, du point de vue de l'ordre public ou de la sécurité publique, une menace réelle, actuelle et suffisamment grave à l'encontre d'un intérêt fondamental de la société</a:t>
            </a:r>
            <a:r>
              <a:rPr lang="fr-FR" sz="2900" i="1" dirty="0" smtClean="0"/>
              <a:t>. »</a:t>
            </a:r>
            <a:endParaRPr lang="fr-FR" sz="2500" i="1" dirty="0"/>
          </a:p>
          <a:p>
            <a:pPr lvl="1" algn="just"/>
            <a:endParaRPr lang="fr-FR" dirty="0"/>
          </a:p>
          <a:p>
            <a:pPr lvl="2"/>
            <a:endParaRPr lang="fr-FR" dirty="0" smtClean="0"/>
          </a:p>
        </p:txBody>
      </p:sp>
    </p:spTree>
    <p:extLst>
      <p:ext uri="{BB962C8B-B14F-4D97-AF65-F5344CB8AC3E}">
        <p14:creationId xmlns:p14="http://schemas.microsoft.com/office/powerpoint/2010/main" val="156900483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b="1" dirty="0" smtClean="0"/>
              <a:t>Le cas des étrangers détenus</a:t>
            </a:r>
            <a:endParaRPr lang="fr-FR" b="1" dirty="0"/>
          </a:p>
        </p:txBody>
      </p:sp>
      <p:sp>
        <p:nvSpPr>
          <p:cNvPr id="3" name="Content Placeholder 2"/>
          <p:cNvSpPr>
            <a:spLocks noGrp="1"/>
          </p:cNvSpPr>
          <p:nvPr>
            <p:ph idx="1"/>
          </p:nvPr>
        </p:nvSpPr>
        <p:spPr/>
        <p:txBody>
          <a:bodyPr>
            <a:normAutofit fontScale="85000" lnSpcReduction="20000"/>
          </a:bodyPr>
          <a:lstStyle/>
          <a:p>
            <a:pPr lvl="1"/>
            <a:endParaRPr lang="fr-FR" dirty="0" smtClean="0"/>
          </a:p>
          <a:p>
            <a:pPr algn="just"/>
            <a:r>
              <a:rPr lang="fr-FR" dirty="0" smtClean="0"/>
              <a:t>Article L. 512-1 IV : </a:t>
            </a:r>
            <a:r>
              <a:rPr lang="fr-FR" i="1" dirty="0" smtClean="0"/>
              <a:t>« Lorsque </a:t>
            </a:r>
            <a:r>
              <a:rPr lang="fr-FR" i="1" dirty="0"/>
              <a:t>l'étranger est en détention, il est statué sur son recours selon la procédure et dans les délais prévus au III. Dès la notification de l'obligation de quitter le territoire français, l'étranger est informé, dans une langue qu'il comprend, qu'il peut demander l'assistance d'un interprète ainsi que d'un conseil</a:t>
            </a:r>
            <a:r>
              <a:rPr lang="fr-FR" i="1" dirty="0" smtClean="0"/>
              <a:t>. »</a:t>
            </a:r>
          </a:p>
          <a:p>
            <a:pPr marL="0" indent="0" algn="just">
              <a:buNone/>
            </a:pPr>
            <a:endParaRPr lang="fr-FR" i="1" dirty="0" smtClean="0"/>
          </a:p>
          <a:p>
            <a:pPr algn="just"/>
            <a:r>
              <a:rPr lang="fr-FR" dirty="0" smtClean="0"/>
              <a:t>Question de l’accès effectif aux moyens permettant de contester la décision + extraction de la personne détenue pour l’audience devant le TA.</a:t>
            </a:r>
          </a:p>
          <a:p>
            <a:pPr marL="0" indent="0" algn="just">
              <a:buNone/>
            </a:pPr>
            <a:endParaRPr lang="fr-FR" i="1" dirty="0"/>
          </a:p>
          <a:p>
            <a:endParaRPr lang="fr-FR" dirty="0" smtClean="0"/>
          </a:p>
          <a:p>
            <a:endParaRPr lang="fr-FR" dirty="0"/>
          </a:p>
        </p:txBody>
      </p:sp>
    </p:spTree>
    <p:extLst>
      <p:ext uri="{BB962C8B-B14F-4D97-AF65-F5344CB8AC3E}">
        <p14:creationId xmlns:p14="http://schemas.microsoft.com/office/powerpoint/2010/main" val="419401816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b="1" dirty="0" smtClean="0"/>
              <a:t>Le nouveau contentieux de l’éloignement</a:t>
            </a:r>
            <a:endParaRPr lang="fr-FR" dirty="0"/>
          </a:p>
        </p:txBody>
      </p:sp>
      <p:sp>
        <p:nvSpPr>
          <p:cNvPr id="3" name="Content Placeholder 2"/>
          <p:cNvSpPr>
            <a:spLocks noGrp="1"/>
          </p:cNvSpPr>
          <p:nvPr>
            <p:ph idx="1"/>
          </p:nvPr>
        </p:nvSpPr>
        <p:spPr/>
        <p:txBody>
          <a:bodyPr>
            <a:normAutofit fontScale="92500" lnSpcReduction="20000"/>
          </a:bodyPr>
          <a:lstStyle/>
          <a:p>
            <a:r>
              <a:rPr lang="fr-FR" b="1" dirty="0" smtClean="0"/>
              <a:t>L’inversion </a:t>
            </a:r>
            <a:r>
              <a:rPr lang="fr-FR" b="1" dirty="0"/>
              <a:t>de l’intervention des juges administratifs et </a:t>
            </a:r>
            <a:r>
              <a:rPr lang="fr-FR" b="1" dirty="0" smtClean="0"/>
              <a:t>judiciaires.</a:t>
            </a:r>
          </a:p>
          <a:p>
            <a:pPr marL="0" indent="0">
              <a:buNone/>
            </a:pPr>
            <a:endParaRPr lang="fr-FR" b="1" dirty="0" smtClean="0"/>
          </a:p>
          <a:p>
            <a:r>
              <a:rPr lang="fr-FR" b="1" dirty="0" smtClean="0"/>
              <a:t>L’office du JLD.</a:t>
            </a:r>
          </a:p>
          <a:p>
            <a:pPr marL="0" indent="0">
              <a:buNone/>
            </a:pPr>
            <a:endParaRPr lang="fr-FR" b="1" dirty="0" smtClean="0"/>
          </a:p>
          <a:p>
            <a:r>
              <a:rPr lang="fr-FR" b="1" dirty="0" smtClean="0"/>
              <a:t>Les nouvelles compétences du JLD.</a:t>
            </a:r>
          </a:p>
          <a:p>
            <a:pPr marL="0" indent="0">
              <a:buNone/>
            </a:pPr>
            <a:endParaRPr lang="fr-FR" b="1" dirty="0" smtClean="0"/>
          </a:p>
          <a:p>
            <a:r>
              <a:rPr lang="fr-FR" b="1" dirty="0"/>
              <a:t>Précision sur </a:t>
            </a:r>
            <a:r>
              <a:rPr lang="fr-FR" b="1" dirty="0" smtClean="0"/>
              <a:t>l’enfermement des mineurs.</a:t>
            </a:r>
          </a:p>
          <a:p>
            <a:pPr marL="0" indent="0">
              <a:buNone/>
            </a:pPr>
            <a:endParaRPr lang="fr-FR" b="1" dirty="0" smtClean="0"/>
          </a:p>
          <a:p>
            <a:r>
              <a:rPr lang="fr-FR" b="1" dirty="0" smtClean="0"/>
              <a:t>Divers.</a:t>
            </a:r>
            <a:endParaRPr lang="fr-FR" b="1" dirty="0"/>
          </a:p>
        </p:txBody>
      </p:sp>
    </p:spTree>
    <p:extLst>
      <p:ext uri="{BB962C8B-B14F-4D97-AF65-F5344CB8AC3E}">
        <p14:creationId xmlns:p14="http://schemas.microsoft.com/office/powerpoint/2010/main" val="403531315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b="1" dirty="0"/>
              <a:t>L’inversion de l’intervention des juges administratifs et judiciaires</a:t>
            </a:r>
          </a:p>
        </p:txBody>
      </p:sp>
      <p:sp>
        <p:nvSpPr>
          <p:cNvPr id="3" name="Content Placeholder 2"/>
          <p:cNvSpPr>
            <a:spLocks noGrp="1"/>
          </p:cNvSpPr>
          <p:nvPr>
            <p:ph idx="1"/>
          </p:nvPr>
        </p:nvSpPr>
        <p:spPr/>
        <p:txBody>
          <a:bodyPr/>
          <a:lstStyle/>
          <a:p>
            <a:pPr lvl="0"/>
            <a:endParaRPr lang="fr-FR" dirty="0" smtClean="0"/>
          </a:p>
          <a:p>
            <a:pPr lvl="0" algn="just"/>
            <a:r>
              <a:rPr lang="fr-FR" b="1" dirty="0" smtClean="0"/>
              <a:t>Retour au dispositif en vigueur avant la loi Besson du 16 juin 2011.</a:t>
            </a:r>
          </a:p>
          <a:p>
            <a:pPr marL="0" lvl="0" indent="0" algn="just">
              <a:buNone/>
            </a:pPr>
            <a:endParaRPr lang="fr-FR" b="1" dirty="0"/>
          </a:p>
          <a:p>
            <a:pPr lvl="0" algn="just"/>
            <a:r>
              <a:rPr lang="fr-FR" b="1" dirty="0" smtClean="0"/>
              <a:t>Nouvelle répartition des compétences entre le JLD et le TA</a:t>
            </a:r>
            <a:r>
              <a:rPr lang="fr-FR" dirty="0"/>
              <a:t>.</a:t>
            </a:r>
            <a:endParaRPr lang="fr-FR" dirty="0" smtClean="0"/>
          </a:p>
          <a:p>
            <a:pPr lvl="0" algn="just"/>
            <a:endParaRPr lang="fr-FR" b="1" dirty="0"/>
          </a:p>
        </p:txBody>
      </p:sp>
    </p:spTree>
    <p:extLst>
      <p:ext uri="{BB962C8B-B14F-4D97-AF65-F5344CB8AC3E}">
        <p14:creationId xmlns:p14="http://schemas.microsoft.com/office/powerpoint/2010/main" val="179077939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Straight Connector 42"/>
          <p:cNvCxnSpPr/>
          <p:nvPr/>
        </p:nvCxnSpPr>
        <p:spPr>
          <a:xfrm>
            <a:off x="7192331" y="5201729"/>
            <a:ext cx="364135" cy="0"/>
          </a:xfrm>
          <a:prstGeom prst="line">
            <a:avLst/>
          </a:prstGeom>
          <a:ln w="3175" cmpd="sng">
            <a:solidFill>
              <a:schemeClr val="tx1"/>
            </a:solidFill>
            <a:prstDash val="sysDash"/>
            <a:tailEnd type="none" w="lg"/>
          </a:ln>
          <a:effectLst/>
        </p:spPr>
        <p:style>
          <a:lnRef idx="2">
            <a:schemeClr val="accent1"/>
          </a:lnRef>
          <a:fillRef idx="0">
            <a:schemeClr val="accent1"/>
          </a:fillRef>
          <a:effectRef idx="1">
            <a:schemeClr val="accent1"/>
          </a:effectRef>
          <a:fontRef idx="minor">
            <a:schemeClr val="tx1"/>
          </a:fontRef>
        </p:style>
      </p:cxnSp>
      <p:sp>
        <p:nvSpPr>
          <p:cNvPr id="7" name="Rounded Rectangle 6"/>
          <p:cNvSpPr/>
          <p:nvPr/>
        </p:nvSpPr>
        <p:spPr>
          <a:xfrm>
            <a:off x="3261615" y="229468"/>
            <a:ext cx="1938020" cy="708660"/>
          </a:xfrm>
          <a:prstGeom prst="roundRect">
            <a:avLst/>
          </a:prstGeom>
          <a:solidFill>
            <a:srgbClr val="A4DFFF"/>
          </a:solidFill>
          <a:ln/>
        </p:spPr>
        <p:style>
          <a:lnRef idx="1">
            <a:schemeClr val="accent1"/>
          </a:lnRef>
          <a:fillRef idx="3">
            <a:schemeClr val="accent1"/>
          </a:fillRef>
          <a:effectRef idx="2">
            <a:schemeClr val="accent1"/>
          </a:effectRef>
          <a:fontRef idx="minor">
            <a:schemeClr val="lt1"/>
          </a:fontRef>
        </p:style>
        <p:txBody>
          <a:bodyPr wrap="square">
            <a:noAutofit/>
          </a:bodyPr>
          <a:lstStyle/>
          <a:p>
            <a:pPr algn="ctr">
              <a:spcAft>
                <a:spcPts val="0"/>
              </a:spcAft>
            </a:pPr>
            <a:r>
              <a:rPr lang="fr-FR" b="1" dirty="0">
                <a:solidFill>
                  <a:srgbClr val="000000"/>
                </a:solidFill>
                <a:effectLst/>
                <a:latin typeface="+mj-lt"/>
                <a:ea typeface="ＭＳ 明朝"/>
                <a:cs typeface="Times New Roman"/>
              </a:rPr>
              <a:t>Placement en rétention</a:t>
            </a:r>
            <a:endParaRPr lang="en-US" b="1" dirty="0">
              <a:effectLst/>
              <a:latin typeface="+mj-lt"/>
              <a:ea typeface="ＭＳ 明朝"/>
              <a:cs typeface="Times New Roman"/>
            </a:endParaRPr>
          </a:p>
        </p:txBody>
      </p:sp>
      <p:sp>
        <p:nvSpPr>
          <p:cNvPr id="8" name="Rounded Rectangle 7"/>
          <p:cNvSpPr/>
          <p:nvPr/>
        </p:nvSpPr>
        <p:spPr>
          <a:xfrm>
            <a:off x="1278297" y="1626468"/>
            <a:ext cx="1270000" cy="457200"/>
          </a:xfrm>
          <a:prstGeom prst="roundRect">
            <a:avLst/>
          </a:prstGeom>
          <a:solidFill>
            <a:srgbClr val="A4DFFF"/>
          </a:solidFill>
          <a:ln/>
        </p:spPr>
        <p:style>
          <a:lnRef idx="1">
            <a:schemeClr val="accent1"/>
          </a:lnRef>
          <a:fillRef idx="3">
            <a:schemeClr val="accent1"/>
          </a:fillRef>
          <a:effectRef idx="2">
            <a:schemeClr val="accent1"/>
          </a:effectRef>
          <a:fontRef idx="minor">
            <a:schemeClr val="lt1"/>
          </a:fontRef>
        </p:style>
        <p:txBody>
          <a:bodyPr wrap="square">
            <a:noAutofit/>
          </a:bodyPr>
          <a:lstStyle/>
          <a:p>
            <a:pPr algn="ctr">
              <a:spcAft>
                <a:spcPts val="0"/>
              </a:spcAft>
            </a:pPr>
            <a:r>
              <a:rPr lang="fr-FR" b="1" dirty="0">
                <a:solidFill>
                  <a:srgbClr val="000000"/>
                </a:solidFill>
                <a:effectLst/>
                <a:latin typeface="+mj-lt"/>
                <a:ea typeface="ＭＳ 明朝"/>
                <a:cs typeface="Times New Roman"/>
              </a:rPr>
              <a:t>Perm TA</a:t>
            </a:r>
            <a:endParaRPr lang="en-US" b="1" dirty="0">
              <a:effectLst/>
              <a:latin typeface="+mj-lt"/>
              <a:ea typeface="ＭＳ 明朝"/>
              <a:cs typeface="Times New Roman"/>
            </a:endParaRPr>
          </a:p>
        </p:txBody>
      </p:sp>
      <p:cxnSp>
        <p:nvCxnSpPr>
          <p:cNvPr id="9" name="Straight Connector 8"/>
          <p:cNvCxnSpPr/>
          <p:nvPr/>
        </p:nvCxnSpPr>
        <p:spPr>
          <a:xfrm>
            <a:off x="4257722" y="944478"/>
            <a:ext cx="0" cy="323850"/>
          </a:xfrm>
          <a:prstGeom prst="line">
            <a:avLst/>
          </a:prstGeom>
          <a:ln>
            <a:solidFill>
              <a:schemeClr val="tx1"/>
            </a:solidFill>
            <a:tailEnd type="none" w="lg"/>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1911757" y="1269874"/>
            <a:ext cx="4676467"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1926369" y="1279758"/>
            <a:ext cx="0" cy="323850"/>
          </a:xfrm>
          <a:prstGeom prst="line">
            <a:avLst/>
          </a:prstGeom>
          <a:ln>
            <a:solidFill>
              <a:schemeClr val="tx1"/>
            </a:solidFill>
            <a:tailEnd type="triangle" w="lg"/>
          </a:ln>
        </p:spPr>
        <p:style>
          <a:lnRef idx="2">
            <a:schemeClr val="accent1"/>
          </a:lnRef>
          <a:fillRef idx="0">
            <a:schemeClr val="accent1"/>
          </a:fillRef>
          <a:effectRef idx="1">
            <a:schemeClr val="accent1"/>
          </a:effectRef>
          <a:fontRef idx="minor">
            <a:schemeClr val="tx1"/>
          </a:fontRef>
        </p:style>
      </p:cxnSp>
      <p:sp>
        <p:nvSpPr>
          <p:cNvPr id="12" name="Rounded Rectangle 11"/>
          <p:cNvSpPr/>
          <p:nvPr/>
        </p:nvSpPr>
        <p:spPr>
          <a:xfrm>
            <a:off x="5966296" y="1626468"/>
            <a:ext cx="1270000" cy="457200"/>
          </a:xfrm>
          <a:prstGeom prst="roundRect">
            <a:avLst/>
          </a:prstGeom>
          <a:solidFill>
            <a:srgbClr val="A4DFFF"/>
          </a:solidFill>
          <a:ln/>
        </p:spPr>
        <p:style>
          <a:lnRef idx="1">
            <a:schemeClr val="accent1"/>
          </a:lnRef>
          <a:fillRef idx="3">
            <a:schemeClr val="accent1"/>
          </a:fillRef>
          <a:effectRef idx="2">
            <a:schemeClr val="accent1"/>
          </a:effectRef>
          <a:fontRef idx="minor">
            <a:schemeClr val="lt1"/>
          </a:fontRef>
        </p:style>
        <p:txBody>
          <a:bodyPr wrap="square">
            <a:noAutofit/>
          </a:bodyPr>
          <a:lstStyle/>
          <a:p>
            <a:pPr algn="ctr">
              <a:spcAft>
                <a:spcPts val="0"/>
              </a:spcAft>
            </a:pPr>
            <a:r>
              <a:rPr lang="fr-FR" b="1" dirty="0">
                <a:solidFill>
                  <a:srgbClr val="000000"/>
                </a:solidFill>
                <a:effectLst/>
                <a:latin typeface="+mj-lt"/>
                <a:ea typeface="ＭＳ 明朝"/>
                <a:cs typeface="Times New Roman"/>
              </a:rPr>
              <a:t>Perm JLD</a:t>
            </a:r>
            <a:endParaRPr lang="en-US" b="1" dirty="0">
              <a:effectLst/>
              <a:latin typeface="+mj-lt"/>
              <a:ea typeface="ＭＳ 明朝"/>
              <a:cs typeface="Times New Roman"/>
            </a:endParaRPr>
          </a:p>
        </p:txBody>
      </p:sp>
      <p:cxnSp>
        <p:nvCxnSpPr>
          <p:cNvPr id="13" name="Straight Connector 12"/>
          <p:cNvCxnSpPr/>
          <p:nvPr/>
        </p:nvCxnSpPr>
        <p:spPr>
          <a:xfrm>
            <a:off x="6588224" y="1279758"/>
            <a:ext cx="0" cy="323850"/>
          </a:xfrm>
          <a:prstGeom prst="line">
            <a:avLst/>
          </a:prstGeom>
          <a:ln>
            <a:solidFill>
              <a:schemeClr val="tx1"/>
            </a:solidFill>
            <a:tailEnd type="triangle" w="lg"/>
          </a:ln>
        </p:spPr>
        <p:style>
          <a:lnRef idx="2">
            <a:schemeClr val="accent1"/>
          </a:lnRef>
          <a:fillRef idx="0">
            <a:schemeClr val="accent1"/>
          </a:fillRef>
          <a:effectRef idx="1">
            <a:schemeClr val="accent1"/>
          </a:effectRef>
          <a:fontRef idx="minor">
            <a:schemeClr val="tx1"/>
          </a:fontRef>
        </p:style>
      </p:cxnSp>
      <p:sp>
        <p:nvSpPr>
          <p:cNvPr id="14" name="Rounded Rectangle 13"/>
          <p:cNvSpPr/>
          <p:nvPr/>
        </p:nvSpPr>
        <p:spPr>
          <a:xfrm>
            <a:off x="1278297" y="2405105"/>
            <a:ext cx="1270000" cy="1003046"/>
          </a:xfrm>
          <a:prstGeom prst="roundRect">
            <a:avLst/>
          </a:prstGeom>
          <a:solidFill>
            <a:srgbClr val="A4DFFF"/>
          </a:solidFill>
          <a:ln/>
        </p:spPr>
        <p:style>
          <a:lnRef idx="1">
            <a:schemeClr val="accent1"/>
          </a:lnRef>
          <a:fillRef idx="3">
            <a:schemeClr val="accent1"/>
          </a:fillRef>
          <a:effectRef idx="2">
            <a:schemeClr val="accent1"/>
          </a:effectRef>
          <a:fontRef idx="minor">
            <a:schemeClr val="lt1"/>
          </a:fontRef>
        </p:style>
        <p:txBody>
          <a:bodyPr wrap="square">
            <a:noAutofit/>
          </a:bodyPr>
          <a:lstStyle/>
          <a:p>
            <a:pPr algn="ctr">
              <a:spcAft>
                <a:spcPts val="0"/>
              </a:spcAft>
            </a:pPr>
            <a:r>
              <a:rPr lang="fr-FR" b="1" dirty="0">
                <a:solidFill>
                  <a:srgbClr val="000000"/>
                </a:solidFill>
                <a:effectLst/>
                <a:latin typeface="+mj-lt"/>
                <a:ea typeface="ＭＳ 明朝"/>
                <a:cs typeface="Times New Roman"/>
              </a:rPr>
              <a:t>OQTF</a:t>
            </a:r>
            <a:endParaRPr lang="en-US" b="1" dirty="0">
              <a:effectLst/>
              <a:latin typeface="+mj-lt"/>
              <a:ea typeface="ＭＳ 明朝"/>
              <a:cs typeface="Times New Roman"/>
            </a:endParaRPr>
          </a:p>
          <a:p>
            <a:pPr algn="ctr">
              <a:spcAft>
                <a:spcPts val="0"/>
              </a:spcAft>
            </a:pPr>
            <a:r>
              <a:rPr lang="fr-FR" b="1" dirty="0">
                <a:solidFill>
                  <a:srgbClr val="000000"/>
                </a:solidFill>
                <a:effectLst/>
                <a:latin typeface="+mj-lt"/>
                <a:ea typeface="ＭＳ 明朝"/>
                <a:cs typeface="Times New Roman"/>
              </a:rPr>
              <a:t>DDV</a:t>
            </a:r>
            <a:endParaRPr lang="en-US" b="1" dirty="0">
              <a:effectLst/>
              <a:latin typeface="+mj-lt"/>
              <a:ea typeface="ＭＳ 明朝"/>
              <a:cs typeface="Times New Roman"/>
            </a:endParaRPr>
          </a:p>
          <a:p>
            <a:pPr algn="ctr">
              <a:spcAft>
                <a:spcPts val="0"/>
              </a:spcAft>
            </a:pPr>
            <a:r>
              <a:rPr lang="fr-FR" b="1" dirty="0">
                <a:solidFill>
                  <a:srgbClr val="000000"/>
                </a:solidFill>
                <a:effectLst/>
                <a:latin typeface="+mj-lt"/>
                <a:ea typeface="ＭＳ 明朝"/>
                <a:cs typeface="Times New Roman"/>
              </a:rPr>
              <a:t>IRTF</a:t>
            </a:r>
            <a:endParaRPr lang="en-US" b="1" dirty="0">
              <a:effectLst/>
              <a:latin typeface="+mj-lt"/>
              <a:ea typeface="ＭＳ 明朝"/>
              <a:cs typeface="Times New Roman"/>
            </a:endParaRPr>
          </a:p>
        </p:txBody>
      </p:sp>
      <p:cxnSp>
        <p:nvCxnSpPr>
          <p:cNvPr id="15" name="Straight Connector 14"/>
          <p:cNvCxnSpPr/>
          <p:nvPr/>
        </p:nvCxnSpPr>
        <p:spPr>
          <a:xfrm>
            <a:off x="1913297" y="2090129"/>
            <a:ext cx="0" cy="294409"/>
          </a:xfrm>
          <a:prstGeom prst="line">
            <a:avLst/>
          </a:prstGeom>
          <a:ln>
            <a:solidFill>
              <a:schemeClr val="tx1"/>
            </a:solidFill>
            <a:tailEnd type="triangle" w="lg"/>
          </a:ln>
        </p:spPr>
        <p:style>
          <a:lnRef idx="2">
            <a:schemeClr val="accent1"/>
          </a:lnRef>
          <a:fillRef idx="0">
            <a:schemeClr val="accent1"/>
          </a:fillRef>
          <a:effectRef idx="1">
            <a:schemeClr val="accent1"/>
          </a:effectRef>
          <a:fontRef idx="minor">
            <a:schemeClr val="tx1"/>
          </a:fontRef>
        </p:style>
      </p:cxnSp>
      <p:sp>
        <p:nvSpPr>
          <p:cNvPr id="16" name="Rounded Rectangle 15"/>
          <p:cNvSpPr/>
          <p:nvPr/>
        </p:nvSpPr>
        <p:spPr>
          <a:xfrm>
            <a:off x="202433" y="4034388"/>
            <a:ext cx="1790954" cy="388620"/>
          </a:xfrm>
          <a:prstGeom prst="roundRect">
            <a:avLst/>
          </a:prstGeom>
          <a:solidFill>
            <a:srgbClr val="A4DFFF"/>
          </a:solidFill>
          <a:ln/>
        </p:spPr>
        <p:style>
          <a:lnRef idx="1">
            <a:schemeClr val="accent1"/>
          </a:lnRef>
          <a:fillRef idx="3">
            <a:schemeClr val="accent1"/>
          </a:fillRef>
          <a:effectRef idx="2">
            <a:schemeClr val="accent1"/>
          </a:effectRef>
          <a:fontRef idx="minor">
            <a:schemeClr val="lt1"/>
          </a:fontRef>
        </p:style>
        <p:txBody>
          <a:bodyPr wrap="square">
            <a:noAutofit/>
          </a:bodyPr>
          <a:lstStyle/>
          <a:p>
            <a:pPr algn="ctr">
              <a:spcAft>
                <a:spcPts val="0"/>
              </a:spcAft>
            </a:pPr>
            <a:r>
              <a:rPr lang="fr-FR" b="1" dirty="0">
                <a:solidFill>
                  <a:srgbClr val="000000"/>
                </a:solidFill>
                <a:effectLst/>
                <a:latin typeface="+mj-lt"/>
                <a:ea typeface="ＭＳ 明朝"/>
                <a:cs typeface="Times New Roman"/>
              </a:rPr>
              <a:t>Recours TA 48h</a:t>
            </a:r>
            <a:endParaRPr lang="en-US" b="1" dirty="0">
              <a:effectLst/>
              <a:latin typeface="+mj-lt"/>
              <a:ea typeface="ＭＳ 明朝"/>
              <a:cs typeface="Times New Roman"/>
            </a:endParaRPr>
          </a:p>
        </p:txBody>
      </p:sp>
      <p:cxnSp>
        <p:nvCxnSpPr>
          <p:cNvPr id="17" name="Straight Connector 16"/>
          <p:cNvCxnSpPr/>
          <p:nvPr/>
        </p:nvCxnSpPr>
        <p:spPr>
          <a:xfrm>
            <a:off x="1098493" y="3687993"/>
            <a:ext cx="827877"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101720" y="3687678"/>
            <a:ext cx="0" cy="323850"/>
          </a:xfrm>
          <a:prstGeom prst="line">
            <a:avLst/>
          </a:prstGeom>
          <a:ln>
            <a:solidFill>
              <a:schemeClr val="tx1"/>
            </a:solidFill>
            <a:tailEnd type="triangle" w="lg"/>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1926369" y="3412405"/>
            <a:ext cx="0" cy="267645"/>
          </a:xfrm>
          <a:prstGeom prst="line">
            <a:avLst/>
          </a:prstGeom>
          <a:ln>
            <a:solidFill>
              <a:schemeClr val="tx1"/>
            </a:solidFill>
            <a:tailEnd type="none" w="lg"/>
          </a:ln>
        </p:spPr>
        <p:style>
          <a:lnRef idx="2">
            <a:schemeClr val="accent1"/>
          </a:lnRef>
          <a:fillRef idx="0">
            <a:schemeClr val="accent1"/>
          </a:fillRef>
          <a:effectRef idx="1">
            <a:schemeClr val="accent1"/>
          </a:effectRef>
          <a:fontRef idx="minor">
            <a:schemeClr val="tx1"/>
          </a:fontRef>
        </p:style>
      </p:cxnSp>
      <p:sp>
        <p:nvSpPr>
          <p:cNvPr id="20" name="Rounded Rectangle 19"/>
          <p:cNvSpPr/>
          <p:nvPr/>
        </p:nvSpPr>
        <p:spPr>
          <a:xfrm>
            <a:off x="283840" y="4768572"/>
            <a:ext cx="1628140" cy="388620"/>
          </a:xfrm>
          <a:prstGeom prst="roundRect">
            <a:avLst/>
          </a:prstGeom>
          <a:solidFill>
            <a:srgbClr val="A4DFFF"/>
          </a:solidFill>
          <a:ln/>
        </p:spPr>
        <p:style>
          <a:lnRef idx="1">
            <a:schemeClr val="accent1"/>
          </a:lnRef>
          <a:fillRef idx="3">
            <a:schemeClr val="accent1"/>
          </a:fillRef>
          <a:effectRef idx="2">
            <a:schemeClr val="accent1"/>
          </a:effectRef>
          <a:fontRef idx="minor">
            <a:schemeClr val="lt1"/>
          </a:fontRef>
        </p:style>
        <p:txBody>
          <a:bodyPr wrap="square">
            <a:noAutofit/>
          </a:bodyPr>
          <a:lstStyle/>
          <a:p>
            <a:pPr algn="ctr">
              <a:spcAft>
                <a:spcPts val="0"/>
              </a:spcAft>
            </a:pPr>
            <a:r>
              <a:rPr lang="fr-FR" b="1" dirty="0" smtClean="0">
                <a:solidFill>
                  <a:srgbClr val="000000"/>
                </a:solidFill>
                <a:effectLst/>
                <a:latin typeface="+mj-lt"/>
                <a:ea typeface="ＭＳ 明朝"/>
                <a:cs typeface="Times New Roman"/>
              </a:rPr>
              <a:t>Audience 72h</a:t>
            </a:r>
            <a:endParaRPr lang="en-US" b="1" dirty="0">
              <a:effectLst/>
              <a:latin typeface="+mj-lt"/>
              <a:ea typeface="ＭＳ 明朝"/>
              <a:cs typeface="Times New Roman"/>
            </a:endParaRPr>
          </a:p>
        </p:txBody>
      </p:sp>
      <p:cxnSp>
        <p:nvCxnSpPr>
          <p:cNvPr id="23" name="Straight Connector 22"/>
          <p:cNvCxnSpPr/>
          <p:nvPr/>
        </p:nvCxnSpPr>
        <p:spPr>
          <a:xfrm>
            <a:off x="6588224" y="2101037"/>
            <a:ext cx="0" cy="391859"/>
          </a:xfrm>
          <a:prstGeom prst="line">
            <a:avLst/>
          </a:prstGeom>
          <a:ln>
            <a:solidFill>
              <a:schemeClr val="tx1"/>
            </a:solidFill>
            <a:tailEnd type="none" w="lg"/>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5076056" y="2492896"/>
            <a:ext cx="2591018"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5072455" y="2503994"/>
            <a:ext cx="0" cy="356235"/>
          </a:xfrm>
          <a:prstGeom prst="line">
            <a:avLst/>
          </a:prstGeom>
          <a:ln>
            <a:solidFill>
              <a:schemeClr val="tx1"/>
            </a:solidFill>
            <a:tailEnd type="triangle" w="lg"/>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7668344" y="2503994"/>
            <a:ext cx="0" cy="356235"/>
          </a:xfrm>
          <a:prstGeom prst="line">
            <a:avLst/>
          </a:prstGeom>
          <a:ln>
            <a:solidFill>
              <a:schemeClr val="tx1"/>
            </a:solidFill>
            <a:tailEnd type="triangle" w="lg"/>
          </a:ln>
        </p:spPr>
        <p:style>
          <a:lnRef idx="2">
            <a:schemeClr val="accent1"/>
          </a:lnRef>
          <a:fillRef idx="0">
            <a:schemeClr val="accent1"/>
          </a:fillRef>
          <a:effectRef idx="1">
            <a:schemeClr val="accent1"/>
          </a:effectRef>
          <a:fontRef idx="minor">
            <a:schemeClr val="tx1"/>
          </a:fontRef>
        </p:style>
      </p:cxnSp>
      <p:sp>
        <p:nvSpPr>
          <p:cNvPr id="27" name="Rounded Rectangle 26"/>
          <p:cNvSpPr/>
          <p:nvPr/>
        </p:nvSpPr>
        <p:spPr>
          <a:xfrm>
            <a:off x="3699835" y="2878959"/>
            <a:ext cx="2526761" cy="1011683"/>
          </a:xfrm>
          <a:prstGeom prst="roundRect">
            <a:avLst/>
          </a:prstGeom>
          <a:solidFill>
            <a:srgbClr val="A4DFFF"/>
          </a:solidFill>
          <a:ln/>
        </p:spPr>
        <p:style>
          <a:lnRef idx="1">
            <a:schemeClr val="accent1"/>
          </a:lnRef>
          <a:fillRef idx="3">
            <a:schemeClr val="accent1"/>
          </a:fillRef>
          <a:effectRef idx="2">
            <a:schemeClr val="accent1"/>
          </a:effectRef>
          <a:fontRef idx="minor">
            <a:schemeClr val="lt1"/>
          </a:fontRef>
        </p:style>
        <p:txBody>
          <a:bodyPr wrap="square">
            <a:noAutofit/>
          </a:bodyPr>
          <a:lstStyle/>
          <a:p>
            <a:pPr algn="ctr"/>
            <a:r>
              <a:rPr lang="fr-FR" b="1" dirty="0" smtClean="0">
                <a:solidFill>
                  <a:schemeClr val="tx1"/>
                </a:solidFill>
              </a:rPr>
              <a:t>Saisine </a:t>
            </a:r>
            <a:r>
              <a:rPr lang="fr-FR" b="1" dirty="0">
                <a:solidFill>
                  <a:schemeClr val="tx1"/>
                </a:solidFill>
              </a:rPr>
              <a:t>préfet pour prolongation au-delà de 48h</a:t>
            </a:r>
            <a:endParaRPr lang="en-US" dirty="0">
              <a:solidFill>
                <a:schemeClr val="tx1"/>
              </a:solidFill>
            </a:endParaRPr>
          </a:p>
          <a:p>
            <a:pPr algn="ctr">
              <a:spcAft>
                <a:spcPts val="0"/>
              </a:spcAft>
            </a:pPr>
            <a:endParaRPr lang="en-US" sz="1600" b="1" dirty="0">
              <a:solidFill>
                <a:schemeClr val="tx1"/>
              </a:solidFill>
              <a:effectLst/>
              <a:ea typeface="ＭＳ 明朝"/>
              <a:cs typeface="Times New Roman"/>
            </a:endParaRPr>
          </a:p>
        </p:txBody>
      </p:sp>
      <p:sp>
        <p:nvSpPr>
          <p:cNvPr id="30" name="Rounded Rectangle 29"/>
          <p:cNvSpPr/>
          <p:nvPr/>
        </p:nvSpPr>
        <p:spPr>
          <a:xfrm>
            <a:off x="6440968" y="2878959"/>
            <a:ext cx="2526761" cy="1011683"/>
          </a:xfrm>
          <a:prstGeom prst="roundRect">
            <a:avLst/>
          </a:prstGeom>
          <a:solidFill>
            <a:srgbClr val="A4DFFF"/>
          </a:solidFill>
          <a:ln/>
        </p:spPr>
        <p:style>
          <a:lnRef idx="1">
            <a:schemeClr val="accent1"/>
          </a:lnRef>
          <a:fillRef idx="3">
            <a:schemeClr val="accent1"/>
          </a:fillRef>
          <a:effectRef idx="2">
            <a:schemeClr val="accent1"/>
          </a:effectRef>
          <a:fontRef idx="minor">
            <a:schemeClr val="lt1"/>
          </a:fontRef>
        </p:style>
        <p:txBody>
          <a:bodyPr wrap="square">
            <a:noAutofit/>
          </a:bodyPr>
          <a:lstStyle/>
          <a:p>
            <a:pPr algn="ctr"/>
            <a:r>
              <a:rPr lang="fr-FR" b="1" dirty="0">
                <a:solidFill>
                  <a:schemeClr val="tx1"/>
                </a:solidFill>
              </a:rPr>
              <a:t>Recours 48h c/ arrêté de placement en rétention</a:t>
            </a:r>
            <a:endParaRPr lang="en-US" b="1" dirty="0">
              <a:solidFill>
                <a:schemeClr val="tx1"/>
              </a:solidFill>
              <a:effectLst/>
              <a:ea typeface="ＭＳ 明朝"/>
              <a:cs typeface="Times New Roman"/>
            </a:endParaRPr>
          </a:p>
        </p:txBody>
      </p:sp>
      <p:cxnSp>
        <p:nvCxnSpPr>
          <p:cNvPr id="35" name="Straight Connector 34"/>
          <p:cNvCxnSpPr/>
          <p:nvPr/>
        </p:nvCxnSpPr>
        <p:spPr>
          <a:xfrm>
            <a:off x="1075928" y="4437112"/>
            <a:ext cx="0" cy="323850"/>
          </a:xfrm>
          <a:prstGeom prst="line">
            <a:avLst/>
          </a:prstGeom>
          <a:ln>
            <a:solidFill>
              <a:schemeClr val="tx1"/>
            </a:solidFill>
            <a:tailEnd type="triangle" w="lg"/>
          </a:ln>
        </p:spPr>
        <p:style>
          <a:lnRef idx="2">
            <a:schemeClr val="accent1"/>
          </a:lnRef>
          <a:fillRef idx="0">
            <a:schemeClr val="accent1"/>
          </a:fillRef>
          <a:effectRef idx="1">
            <a:schemeClr val="accent1"/>
          </a:effectRef>
          <a:fontRef idx="minor">
            <a:schemeClr val="tx1"/>
          </a:fontRef>
        </p:style>
      </p:cxnSp>
      <p:sp>
        <p:nvSpPr>
          <p:cNvPr id="36" name="Rounded Rectangle 35"/>
          <p:cNvSpPr/>
          <p:nvPr/>
        </p:nvSpPr>
        <p:spPr>
          <a:xfrm>
            <a:off x="4889631" y="4569230"/>
            <a:ext cx="2297055" cy="1374241"/>
          </a:xfrm>
          <a:prstGeom prst="roundRect">
            <a:avLst/>
          </a:prstGeom>
          <a:solidFill>
            <a:srgbClr val="A4DFFF"/>
          </a:solidFill>
          <a:ln/>
        </p:spPr>
        <p:style>
          <a:lnRef idx="1">
            <a:schemeClr val="accent1"/>
          </a:lnRef>
          <a:fillRef idx="3">
            <a:schemeClr val="accent1"/>
          </a:fillRef>
          <a:effectRef idx="2">
            <a:schemeClr val="accent1"/>
          </a:effectRef>
          <a:fontRef idx="minor">
            <a:schemeClr val="lt1"/>
          </a:fontRef>
        </p:style>
        <p:txBody>
          <a:bodyPr wrap="square">
            <a:noAutofit/>
          </a:bodyPr>
          <a:lstStyle/>
          <a:p>
            <a:pPr algn="ctr"/>
            <a:r>
              <a:rPr lang="fr-FR" b="1" u="sng" dirty="0">
                <a:solidFill>
                  <a:schemeClr val="tx1"/>
                </a:solidFill>
              </a:rPr>
              <a:t>Audience </a:t>
            </a:r>
            <a:r>
              <a:rPr lang="fr-FR" b="1" u="sng" dirty="0" smtClean="0">
                <a:solidFill>
                  <a:schemeClr val="tx1"/>
                </a:solidFill>
              </a:rPr>
              <a:t>unique</a:t>
            </a:r>
          </a:p>
          <a:p>
            <a:pPr algn="ctr"/>
            <a:r>
              <a:rPr lang="fr-FR" b="1" u="sng" dirty="0" smtClean="0">
                <a:solidFill>
                  <a:schemeClr val="tx1"/>
                </a:solidFill>
              </a:rPr>
              <a:t>dans </a:t>
            </a:r>
            <a:r>
              <a:rPr lang="fr-FR" b="1" u="sng" dirty="0">
                <a:solidFill>
                  <a:schemeClr val="tx1"/>
                </a:solidFill>
              </a:rPr>
              <a:t>les 24h</a:t>
            </a:r>
          </a:p>
          <a:p>
            <a:pPr algn="ctr"/>
            <a:r>
              <a:rPr lang="fr-FR" b="1" dirty="0">
                <a:solidFill>
                  <a:schemeClr val="tx1"/>
                </a:solidFill>
              </a:rPr>
              <a:t>(à défaut demande de mise en liberté)</a:t>
            </a:r>
          </a:p>
        </p:txBody>
      </p:sp>
      <p:cxnSp>
        <p:nvCxnSpPr>
          <p:cNvPr id="37" name="Straight Connector 36"/>
          <p:cNvCxnSpPr/>
          <p:nvPr/>
        </p:nvCxnSpPr>
        <p:spPr>
          <a:xfrm>
            <a:off x="5004048" y="3922362"/>
            <a:ext cx="0" cy="323850"/>
          </a:xfrm>
          <a:prstGeom prst="line">
            <a:avLst/>
          </a:prstGeom>
          <a:ln>
            <a:solidFill>
              <a:schemeClr val="tx1"/>
            </a:solidFill>
            <a:tailEnd type="none" w="lg"/>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7668344" y="3922362"/>
            <a:ext cx="0" cy="323850"/>
          </a:xfrm>
          <a:prstGeom prst="line">
            <a:avLst/>
          </a:prstGeom>
          <a:ln>
            <a:solidFill>
              <a:schemeClr val="tx1"/>
            </a:solidFill>
            <a:tailEnd type="none" w="lg"/>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V="1">
            <a:off x="5005318" y="4232912"/>
            <a:ext cx="2669019" cy="1831"/>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6030555" y="4231351"/>
            <a:ext cx="0" cy="323850"/>
          </a:xfrm>
          <a:prstGeom prst="line">
            <a:avLst/>
          </a:prstGeom>
          <a:ln>
            <a:solidFill>
              <a:schemeClr val="tx1"/>
            </a:solidFill>
            <a:tailEnd type="triangle" w="lg"/>
          </a:ln>
        </p:spPr>
        <p:style>
          <a:lnRef idx="2">
            <a:schemeClr val="accent1"/>
          </a:lnRef>
          <a:fillRef idx="0">
            <a:schemeClr val="accent1"/>
          </a:fillRef>
          <a:effectRef idx="1">
            <a:schemeClr val="accent1"/>
          </a:effectRef>
          <a:fontRef idx="minor">
            <a:schemeClr val="tx1"/>
          </a:fontRef>
        </p:style>
      </p:cxnSp>
      <p:sp>
        <p:nvSpPr>
          <p:cNvPr id="42" name="Rectangle 41"/>
          <p:cNvSpPr/>
          <p:nvPr/>
        </p:nvSpPr>
        <p:spPr>
          <a:xfrm>
            <a:off x="7554817" y="4825064"/>
            <a:ext cx="1433193" cy="141507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wrap="square">
            <a:noAutofit/>
          </a:bodyPr>
          <a:lstStyle/>
          <a:p>
            <a:r>
              <a:rPr lang="fr-FR" sz="1400" b="1" dirty="0">
                <a:solidFill>
                  <a:schemeClr val="tx1"/>
                </a:solidFill>
              </a:rPr>
              <a:t>Appel devant le 1er président de la Cour d’appel avec possible rejet au tri par ordonnance.</a:t>
            </a:r>
          </a:p>
        </p:txBody>
      </p:sp>
      <p:sp>
        <p:nvSpPr>
          <p:cNvPr id="45" name="Rectangle 44"/>
          <p:cNvSpPr/>
          <p:nvPr/>
        </p:nvSpPr>
        <p:spPr>
          <a:xfrm>
            <a:off x="1911761" y="5311633"/>
            <a:ext cx="2567179" cy="1256218"/>
          </a:xfrm>
          <a:prstGeom prst="rect">
            <a:avLst/>
          </a:prstGeom>
          <a:noFill/>
          <a:ln w="952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wrap="square">
            <a:noAutofit/>
          </a:bodyPr>
          <a:lstStyle/>
          <a:p>
            <a:r>
              <a:rPr lang="fr-FR" sz="1400" b="1" dirty="0">
                <a:solidFill>
                  <a:schemeClr val="tx1"/>
                </a:solidFill>
              </a:rPr>
              <a:t>- Nullités de procédure</a:t>
            </a:r>
          </a:p>
          <a:p>
            <a:r>
              <a:rPr lang="fr-FR" sz="1400" b="1" dirty="0">
                <a:solidFill>
                  <a:schemeClr val="tx1"/>
                </a:solidFill>
              </a:rPr>
              <a:t>- Respect des droits</a:t>
            </a:r>
          </a:p>
          <a:p>
            <a:r>
              <a:rPr lang="fr-FR" sz="1400" b="1" dirty="0">
                <a:solidFill>
                  <a:schemeClr val="tx1"/>
                </a:solidFill>
              </a:rPr>
              <a:t>- Diligences de l’administration</a:t>
            </a:r>
          </a:p>
          <a:p>
            <a:r>
              <a:rPr lang="fr-FR" sz="1400" b="1" dirty="0">
                <a:solidFill>
                  <a:schemeClr val="tx1"/>
                </a:solidFill>
              </a:rPr>
              <a:t>- </a:t>
            </a:r>
            <a:r>
              <a:rPr lang="fr-FR" sz="1400" b="1" u="sng" dirty="0">
                <a:solidFill>
                  <a:schemeClr val="tx1"/>
                </a:solidFill>
              </a:rPr>
              <a:t>Garanties de représentation</a:t>
            </a:r>
          </a:p>
          <a:p>
            <a:r>
              <a:rPr lang="fr-FR" sz="1400" b="1" dirty="0">
                <a:solidFill>
                  <a:schemeClr val="tx1"/>
                </a:solidFill>
              </a:rPr>
              <a:t>- </a:t>
            </a:r>
            <a:r>
              <a:rPr lang="fr-FR" sz="1400" b="1" u="sng" dirty="0">
                <a:solidFill>
                  <a:schemeClr val="tx1"/>
                </a:solidFill>
              </a:rPr>
              <a:t>Légalité arrêté placement</a:t>
            </a:r>
          </a:p>
        </p:txBody>
      </p:sp>
      <p:cxnSp>
        <p:nvCxnSpPr>
          <p:cNvPr id="46" name="Straight Connector 45"/>
          <p:cNvCxnSpPr/>
          <p:nvPr/>
        </p:nvCxnSpPr>
        <p:spPr>
          <a:xfrm>
            <a:off x="4486197" y="5477032"/>
            <a:ext cx="400549" cy="0"/>
          </a:xfrm>
          <a:prstGeom prst="line">
            <a:avLst/>
          </a:prstGeom>
          <a:ln w="3175" cmpd="sng">
            <a:solidFill>
              <a:schemeClr val="tx1"/>
            </a:solidFill>
            <a:prstDash val="sysDash"/>
            <a:tailEnd type="none" w="lg"/>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5810336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b="1" dirty="0"/>
              <a:t>L’office du </a:t>
            </a:r>
            <a:r>
              <a:rPr lang="fr-FR" b="1" dirty="0" smtClean="0"/>
              <a:t>JLD</a:t>
            </a:r>
            <a:endParaRPr lang="fr-FR" b="1" dirty="0"/>
          </a:p>
        </p:txBody>
      </p:sp>
      <p:sp>
        <p:nvSpPr>
          <p:cNvPr id="3" name="Content Placeholder 2"/>
          <p:cNvSpPr>
            <a:spLocks noGrp="1"/>
          </p:cNvSpPr>
          <p:nvPr>
            <p:ph idx="1"/>
          </p:nvPr>
        </p:nvSpPr>
        <p:spPr/>
        <p:txBody>
          <a:bodyPr>
            <a:normAutofit/>
          </a:bodyPr>
          <a:lstStyle/>
          <a:p>
            <a:pPr marL="0" indent="0">
              <a:buNone/>
            </a:pPr>
            <a:endParaRPr lang="fr-FR" dirty="0" smtClean="0"/>
          </a:p>
          <a:p>
            <a:r>
              <a:rPr lang="fr-FR" b="1" dirty="0" smtClean="0"/>
              <a:t>Question </a:t>
            </a:r>
            <a:r>
              <a:rPr lang="fr-FR" b="1" dirty="0"/>
              <a:t>de l’exception </a:t>
            </a:r>
            <a:r>
              <a:rPr lang="fr-FR" b="1" dirty="0" smtClean="0"/>
              <a:t>d’illégalité</a:t>
            </a:r>
          </a:p>
          <a:p>
            <a:pPr marL="0" indent="0">
              <a:buNone/>
            </a:pPr>
            <a:endParaRPr lang="fr-FR" dirty="0" smtClean="0"/>
          </a:p>
          <a:p>
            <a:pPr marL="0" indent="0">
              <a:buNone/>
            </a:pPr>
            <a:endParaRPr lang="fr-FR" dirty="0"/>
          </a:p>
          <a:p>
            <a:r>
              <a:rPr lang="fr-FR" b="1" dirty="0" smtClean="0"/>
              <a:t>Question </a:t>
            </a:r>
            <a:r>
              <a:rPr lang="fr-FR" b="1" dirty="0"/>
              <a:t>de l’annulation de la décision ou du simple constat de l’illégalité</a:t>
            </a:r>
          </a:p>
          <a:p>
            <a:endParaRPr lang="fr-FR" dirty="0"/>
          </a:p>
        </p:txBody>
      </p:sp>
    </p:spTree>
    <p:extLst>
      <p:ext uri="{BB962C8B-B14F-4D97-AF65-F5344CB8AC3E}">
        <p14:creationId xmlns:p14="http://schemas.microsoft.com/office/powerpoint/2010/main" val="347278083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TotalTime>
  <Words>747</Words>
  <Application>Microsoft Macintosh PowerPoint</Application>
  <PresentationFormat>On-screen Show (4:3)</PresentationFormat>
  <Paragraphs>132</Paragraphs>
  <Slides>16</Slides>
  <Notes>0</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Office Theme</vt:lpstr>
      <vt:lpstr>1_Office Theme</vt:lpstr>
      <vt:lpstr> Loi du 7 mars 2016 relative au droit des étrangers en France  Eloignement et enfermement </vt:lpstr>
      <vt:lpstr> I Le nouveau contentieux de l’éloignement </vt:lpstr>
      <vt:lpstr>Trois délais différents pour les OQTF</vt:lpstr>
      <vt:lpstr>Généralisation et banalisation des interdictions administratives</vt:lpstr>
      <vt:lpstr>Le cas des étrangers détenus</vt:lpstr>
      <vt:lpstr>Le nouveau contentieux de l’éloignement</vt:lpstr>
      <vt:lpstr>L’inversion de l’intervention des juges administratifs et judiciaires</vt:lpstr>
      <vt:lpstr>PowerPoint Presentation</vt:lpstr>
      <vt:lpstr>L’office du JLD</vt:lpstr>
      <vt:lpstr>L’exception d’illégalité</vt:lpstr>
      <vt:lpstr>Les nouvelles compétences du JLD</vt:lpstr>
      <vt:lpstr>Présentation de la personne aux autorités consulaires (L. 513-5)</vt:lpstr>
      <vt:lpstr>Interpellation à domicile (L. 561-2 II)</vt:lpstr>
      <vt:lpstr>Précisions sur l’enfermement des mineurs (L. 551-1)</vt:lpstr>
      <vt:lpstr>Divers</vt:lpstr>
      <vt:lpstr> Loi du 7 mars 2016 relative au droit des étrangers en France  Eloignement et enfermement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contrôles d’identité et la retenue pour vérification du droit au séjour</dc:title>
  <dc:creator>Benjamin FRANCOS</dc:creator>
  <cp:lastModifiedBy>gualo</cp:lastModifiedBy>
  <cp:revision>34</cp:revision>
  <dcterms:created xsi:type="dcterms:W3CDTF">2016-11-13T17:11:06Z</dcterms:created>
  <dcterms:modified xsi:type="dcterms:W3CDTF">2016-12-11T10:28:53Z</dcterms:modified>
</cp:coreProperties>
</file>